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7" r:id="rId2"/>
    <p:sldId id="264" r:id="rId3"/>
    <p:sldId id="261" r:id="rId4"/>
    <p:sldId id="265" r:id="rId5"/>
    <p:sldId id="266" r:id="rId6"/>
    <p:sldId id="302" r:id="rId7"/>
    <p:sldId id="303" r:id="rId8"/>
    <p:sldId id="304" r:id="rId9"/>
    <p:sldId id="323" r:id="rId10"/>
    <p:sldId id="305" r:id="rId11"/>
    <p:sldId id="292" r:id="rId12"/>
    <p:sldId id="293" r:id="rId13"/>
    <p:sldId id="308" r:id="rId14"/>
    <p:sldId id="307" r:id="rId15"/>
    <p:sldId id="295" r:id="rId16"/>
    <p:sldId id="297" r:id="rId17"/>
    <p:sldId id="296" r:id="rId18"/>
    <p:sldId id="294" r:id="rId19"/>
    <p:sldId id="300" r:id="rId20"/>
    <p:sldId id="298" r:id="rId21"/>
    <p:sldId id="301" r:id="rId22"/>
    <p:sldId id="289" r:id="rId23"/>
    <p:sldId id="311" r:id="rId24"/>
    <p:sldId id="271" r:id="rId25"/>
    <p:sldId id="273" r:id="rId26"/>
    <p:sldId id="306" r:id="rId27"/>
    <p:sldId id="274" r:id="rId28"/>
    <p:sldId id="259" r:id="rId29"/>
    <p:sldId id="276" r:id="rId30"/>
    <p:sldId id="275" r:id="rId31"/>
    <p:sldId id="290" r:id="rId32"/>
    <p:sldId id="310" r:id="rId33"/>
    <p:sldId id="277" r:id="rId34"/>
    <p:sldId id="312" r:id="rId35"/>
    <p:sldId id="313" r:id="rId36"/>
    <p:sldId id="314" r:id="rId37"/>
    <p:sldId id="315" r:id="rId38"/>
    <p:sldId id="316" r:id="rId39"/>
    <p:sldId id="317" r:id="rId40"/>
    <p:sldId id="319" r:id="rId41"/>
    <p:sldId id="318" r:id="rId42"/>
    <p:sldId id="320" r:id="rId43"/>
    <p:sldId id="309" r:id="rId44"/>
    <p:sldId id="321" r:id="rId45"/>
    <p:sldId id="284" r:id="rId46"/>
    <p:sldId id="285" r:id="rId47"/>
    <p:sldId id="322" r:id="rId4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A6118-BBFB-4B53-95EC-53DB20ABA08F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91E8D-9209-4517-8FA4-492E0AB363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82506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Ragab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collegues</a:t>
            </a:r>
            <a:r>
              <a:rPr lang="tr-TR" dirty="0" smtClean="0"/>
              <a:t>,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Egypt</a:t>
            </a:r>
            <a:r>
              <a:rPr lang="tr-TR" baseline="0" dirty="0" smtClean="0"/>
              <a:t>,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</a:t>
            </a:r>
            <a:r>
              <a:rPr lang="tr-TR" baseline="0" dirty="0" err="1" smtClean="0"/>
              <a:t>identify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the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prevalence</a:t>
            </a:r>
            <a:r>
              <a:rPr lang="tr-TR" baseline="0" dirty="0" smtClean="0"/>
              <a:t> of </a:t>
            </a:r>
            <a:r>
              <a:rPr lang="tr-TR" baseline="0" dirty="0" err="1" smtClean="0"/>
              <a:t>endometriosis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among</a:t>
            </a:r>
            <a:r>
              <a:rPr lang="tr-TR" baseline="0" dirty="0" smtClean="0"/>
              <a:t> </a:t>
            </a:r>
            <a:r>
              <a:rPr lang="tr-TR" baseline="0" dirty="0" err="1" smtClean="0"/>
              <a:t>school</a:t>
            </a:r>
            <a:r>
              <a:rPr lang="tr-TR" baseline="0" dirty="0" smtClean="0"/>
              <a:t> </a:t>
            </a:r>
            <a:r>
              <a:rPr lang="tr-TR" baseline="0" dirty="0" err="1" smtClean="0"/>
              <a:t>girls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aged</a:t>
            </a:r>
            <a:r>
              <a:rPr lang="tr-TR" baseline="0" dirty="0" smtClean="0"/>
              <a:t> </a:t>
            </a:r>
            <a:r>
              <a:rPr lang="tr-TR" baseline="0" dirty="0" err="1" smtClean="0"/>
              <a:t>around</a:t>
            </a:r>
            <a:r>
              <a:rPr lang="tr-TR" baseline="0" dirty="0" smtClean="0"/>
              <a:t> 15, 220 had </a:t>
            </a:r>
            <a:r>
              <a:rPr lang="tr-TR" baseline="0" dirty="0" err="1" smtClean="0"/>
              <a:t>reported</a:t>
            </a:r>
            <a:r>
              <a:rPr lang="tr-TR" baseline="0" dirty="0" smtClean="0"/>
              <a:t>  severe </a:t>
            </a:r>
            <a:r>
              <a:rPr lang="tr-TR" baseline="0" dirty="0" err="1" smtClean="0"/>
              <a:t>dysmenorrhea</a:t>
            </a:r>
            <a:r>
              <a:rPr lang="tr-TR" baseline="0" dirty="0" smtClean="0"/>
              <a:t> </a:t>
            </a:r>
            <a:r>
              <a:rPr lang="tr-TR" baseline="0" dirty="0" err="1" smtClean="0"/>
              <a:t>resistant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</a:t>
            </a:r>
            <a:r>
              <a:rPr lang="tr-TR" baseline="0" dirty="0" err="1" smtClean="0"/>
              <a:t>medical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therapy</a:t>
            </a:r>
            <a:r>
              <a:rPr lang="tr-TR" baseline="0" dirty="0" smtClean="0"/>
              <a:t> </a:t>
            </a:r>
            <a:r>
              <a:rPr lang="tr-TR" baseline="0" dirty="0" err="1" smtClean="0"/>
              <a:t>and</a:t>
            </a:r>
            <a:r>
              <a:rPr lang="tr-TR" baseline="0" dirty="0" smtClean="0"/>
              <a:t> of </a:t>
            </a:r>
            <a:r>
              <a:rPr lang="tr-TR" baseline="0" dirty="0" err="1" smtClean="0"/>
              <a:t>them</a:t>
            </a:r>
            <a:r>
              <a:rPr lang="tr-TR" baseline="0" dirty="0" smtClean="0"/>
              <a:t> 56 has </a:t>
            </a:r>
            <a:r>
              <a:rPr lang="tr-TR" baseline="0" dirty="0" err="1" smtClean="0"/>
              <a:t>suggestive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ultrasound</a:t>
            </a:r>
            <a:r>
              <a:rPr lang="tr-TR" baseline="0" dirty="0" smtClean="0"/>
              <a:t> </a:t>
            </a:r>
            <a:r>
              <a:rPr lang="tr-TR" baseline="0" dirty="0" err="1" smtClean="0"/>
              <a:t>findings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suggested</a:t>
            </a:r>
            <a:r>
              <a:rPr lang="tr-TR" baseline="0" dirty="0" smtClean="0"/>
              <a:t> </a:t>
            </a:r>
            <a:r>
              <a:rPr lang="tr-TR" baseline="0" dirty="0" err="1" smtClean="0"/>
              <a:t>endometriosis</a:t>
            </a:r>
            <a:r>
              <a:rPr lang="tr-TR" baseline="0" dirty="0" smtClean="0"/>
              <a:t>, </a:t>
            </a:r>
            <a:r>
              <a:rPr lang="tr-TR" baseline="0" dirty="0" err="1" smtClean="0"/>
              <a:t>only</a:t>
            </a:r>
            <a:r>
              <a:rPr lang="tr-TR" baseline="0" dirty="0" smtClean="0"/>
              <a:t> 34 had </a:t>
            </a:r>
            <a:r>
              <a:rPr lang="tr-TR" baseline="0" dirty="0" err="1" smtClean="0"/>
              <a:t>agreed</a:t>
            </a:r>
            <a:r>
              <a:rPr lang="tr-TR" baseline="0" dirty="0" smtClean="0"/>
              <a:t> </a:t>
            </a:r>
            <a:r>
              <a:rPr lang="tr-TR" baseline="0" dirty="0" err="1" smtClean="0"/>
              <a:t>for</a:t>
            </a:r>
            <a:r>
              <a:rPr lang="tr-TR" baseline="0" dirty="0" smtClean="0"/>
              <a:t> </a:t>
            </a:r>
            <a:r>
              <a:rPr lang="tr-TR" baseline="0" dirty="0" err="1" smtClean="0"/>
              <a:t>having</a:t>
            </a:r>
            <a:r>
              <a:rPr lang="tr-TR" baseline="0" dirty="0" smtClean="0"/>
              <a:t> </a:t>
            </a:r>
            <a:r>
              <a:rPr lang="tr-TR" baseline="0" dirty="0" err="1" smtClean="0"/>
              <a:t>laparoscopy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CC4EB-9AEF-4A3A-BA2D-15FF004570EA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Jannsen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 2013… 1980-2011. They have tediously chosen 15 articles concerning 880 young girls with chronic pelvic pain. Overall prevalence of visually confirmed endometriosis was; 62% (25-100%) of all adolescents underwent laparoscopic investigation for pain, 75% of girls with CPP resistant to medical treatment, 70% of girls with dysmenorrheal, 49% of girls with CPP</a:t>
            </a:r>
            <a:endParaRPr lang="tr-T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is high likelihood of finding endometriosis in girls with CPP resistant to medical treatment. </a:t>
            </a:r>
            <a:endParaRPr lang="tr-T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CC4EB-9AEF-4A3A-BA2D-15FF004570EA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Although earlier reports (Rees KA et al, J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PediatrAdolescGynecol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1996,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Laufer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MR, J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Pediatr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Adolesc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Gynecol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1997) showed </a:t>
            </a:r>
            <a:r>
              <a:rPr lang="tr-T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early</a:t>
            </a:r>
            <a:r>
              <a:rPr lang="tr-T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stages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rASRM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I-II) in 90-100% of adolescents with endometriosis, recent reports revealed advanced stages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rASRM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III-IV) of endometriosis in 40-88% of adolescent cases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Stavroulis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AI et al,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Obstet</a:t>
            </a:r>
            <a:r>
              <a:rPr lang="tr-T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Gynecol</a:t>
            </a:r>
            <a:r>
              <a:rPr lang="tr-T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RprodBiol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2006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endParaRPr lang="tr-T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CC4EB-9AEF-4A3A-BA2D-15FF004570EA}" type="slidenum">
              <a:rPr lang="tr-TR" smtClean="0"/>
              <a:pPr/>
              <a:t>22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DC2A-24A5-4158-A241-F8816517CE2A}" type="datetimeFigureOut">
              <a:rPr lang="tr-TR" smtClean="0"/>
              <a:pPr/>
              <a:t>01.01.2002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775D3-BC0B-4BF6-8B2F-2CE7E130B42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com.tr/url?sa=i&amp;rct=j&amp;q=&amp;esrc=s&amp;source=images&amp;cd=&amp;cad=rja&amp;uact=8&amp;ved=2ahUKEwjKtNHSgJPaAhWBPxQKHUZGBFoQjRx6BAgAEAU&amp;url=https://www.researchgate.net/profile/Ivo_Brosens&amp;psig=AOvVaw09xSoj_cddZ2QPuMGF5Iqd&amp;ust=1522463045960560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oogle.com.tr/url?sa=i&amp;rct=j&amp;q=&amp;esrc=s&amp;source=images&amp;cd=&amp;cad=rja&amp;uact=8&amp;ved=2ahUKEwiz6ou5qpLaAhWEaVAKHWqtCFgQjRx6BAgAEAU&amp;url=https://www.intechopen.com/books/fertility-oriented-female-reproductive-surgery/endometriosis-when-and-how-we-treat&amp;psig=AOvVaw19DEzkskjx04zkjeYvb_mo&amp;ust=152244031912744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2428892"/>
          </a:xfrm>
        </p:spPr>
        <p:txBody>
          <a:bodyPr>
            <a:normAutofit/>
          </a:bodyPr>
          <a:lstStyle/>
          <a:p>
            <a:r>
              <a:rPr lang="tr-TR" b="1" dirty="0" err="1" smtClean="0">
                <a:latin typeface="Comic Sans MS" pitchFamily="66" charset="0"/>
              </a:rPr>
              <a:t>Adölesanda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Endometriomaya</a:t>
            </a:r>
            <a:r>
              <a:rPr lang="tr-TR" b="1" dirty="0" smtClean="0">
                <a:latin typeface="Comic Sans MS" pitchFamily="66" charset="0"/>
              </a:rPr>
              <a:t> Yaklaşım</a:t>
            </a:r>
            <a:endParaRPr lang="tr-TR" b="1" dirty="0">
              <a:latin typeface="Comic Sans MS" pitchFamily="66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928662" y="4357694"/>
            <a:ext cx="7500990" cy="1357322"/>
          </a:xfrm>
        </p:spPr>
        <p:txBody>
          <a:bodyPr>
            <a:normAutofit/>
          </a:bodyPr>
          <a:lstStyle/>
          <a:p>
            <a:r>
              <a:rPr lang="tr-TR" sz="28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Prof</a:t>
            </a:r>
            <a:r>
              <a:rPr lang="tr-TR" sz="2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tr-TR" sz="28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Dr</a:t>
            </a:r>
            <a:r>
              <a:rPr lang="tr-TR" sz="2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Ümit İNCEBOZ</a:t>
            </a:r>
          </a:p>
          <a:p>
            <a:endParaRPr lang="tr-TR" sz="1100" b="1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r>
              <a:rPr lang="tr-TR" sz="20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İRENBE Kadın-Doğum ve Tüp Bebek Merkezi, İzmir</a:t>
            </a:r>
            <a:endParaRPr lang="tr-TR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0" name="Picture 2" descr="http://www.reklamvermek.com/upload/2013/03/irenbe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5414976"/>
            <a:ext cx="1357322" cy="1085858"/>
          </a:xfrm>
          <a:prstGeom prst="rect">
            <a:avLst/>
          </a:prstGeom>
          <a:noFill/>
        </p:spPr>
      </p:pic>
      <p:pic>
        <p:nvPicPr>
          <p:cNvPr id="6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1603135" cy="13573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003935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835"/>
    </mc:Choice>
    <mc:Fallback>
      <p:transition spd="slow" advTm="983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214282" y="1285860"/>
            <a:ext cx="8572560" cy="4840303"/>
          </a:xfrm>
        </p:spPr>
        <p:txBody>
          <a:bodyPr>
            <a:normAutofit/>
          </a:bodyPr>
          <a:lstStyle/>
          <a:p>
            <a:r>
              <a:rPr lang="tr-TR" dirty="0" smtClean="0"/>
              <a:t>Ağrı nedeniyle L/S yapılan tüm </a:t>
            </a:r>
            <a:r>
              <a:rPr lang="tr-TR" dirty="0" err="1" smtClean="0"/>
              <a:t>adölesanların</a:t>
            </a:r>
            <a:r>
              <a:rPr lang="tr-TR" dirty="0" smtClean="0"/>
              <a:t> </a:t>
            </a:r>
            <a:r>
              <a:rPr lang="en-US" dirty="0" smtClean="0"/>
              <a:t>%</a:t>
            </a:r>
            <a:r>
              <a:rPr lang="tr-TR" dirty="0" smtClean="0"/>
              <a:t>62 si</a:t>
            </a:r>
            <a:r>
              <a:rPr lang="en-US" dirty="0" smtClean="0"/>
              <a:t> </a:t>
            </a:r>
            <a:endParaRPr lang="tr-TR" dirty="0" smtClean="0"/>
          </a:p>
          <a:p>
            <a:endParaRPr lang="tr-TR" sz="1000" dirty="0" smtClean="0"/>
          </a:p>
          <a:p>
            <a:r>
              <a:rPr lang="tr-TR" dirty="0" smtClean="0"/>
              <a:t>Tıbbi tedaviye dirençli kronik </a:t>
            </a:r>
            <a:r>
              <a:rPr lang="tr-TR" dirty="0" err="1" smtClean="0"/>
              <a:t>pelvik</a:t>
            </a:r>
            <a:r>
              <a:rPr lang="tr-TR" dirty="0" smtClean="0"/>
              <a:t> ağrısı (KPA) </a:t>
            </a:r>
            <a:r>
              <a:rPr lang="tr-TR" dirty="0" err="1" smtClean="0"/>
              <a:t>lı</a:t>
            </a:r>
            <a:r>
              <a:rPr lang="tr-TR" dirty="0" smtClean="0"/>
              <a:t>…</a:t>
            </a:r>
            <a:r>
              <a:rPr lang="tr-TR" b="1" dirty="0" smtClean="0"/>
              <a:t>%</a:t>
            </a:r>
            <a:r>
              <a:rPr lang="en-US" b="1" dirty="0" smtClean="0"/>
              <a:t>75</a:t>
            </a:r>
            <a:r>
              <a:rPr lang="tr-TR" b="1" dirty="0" smtClean="0"/>
              <a:t> </a:t>
            </a:r>
            <a:r>
              <a:rPr lang="tr-TR" dirty="0" smtClean="0"/>
              <a:t>i</a:t>
            </a:r>
          </a:p>
          <a:p>
            <a:endParaRPr lang="tr-TR" sz="1000" dirty="0" smtClean="0"/>
          </a:p>
          <a:p>
            <a:r>
              <a:rPr lang="tr-TR" dirty="0" err="1" smtClean="0"/>
              <a:t>Dismenoreli</a:t>
            </a:r>
            <a:r>
              <a:rPr lang="tr-TR" dirty="0" smtClean="0"/>
              <a:t>…. </a:t>
            </a:r>
            <a:r>
              <a:rPr lang="tr-TR" b="1" dirty="0" smtClean="0"/>
              <a:t>%</a:t>
            </a:r>
            <a:r>
              <a:rPr lang="en-US" b="1" dirty="0" smtClean="0"/>
              <a:t>70</a:t>
            </a:r>
            <a:r>
              <a:rPr lang="tr-TR" b="1" dirty="0" smtClean="0"/>
              <a:t> </a:t>
            </a:r>
            <a:r>
              <a:rPr lang="tr-TR" dirty="0" smtClean="0"/>
              <a:t>i</a:t>
            </a:r>
          </a:p>
          <a:p>
            <a:endParaRPr lang="tr-TR" sz="1000" dirty="0" smtClean="0"/>
          </a:p>
          <a:p>
            <a:r>
              <a:rPr lang="tr-TR" dirty="0" smtClean="0"/>
              <a:t>Tedaviye cevaplı veya cevapsız </a:t>
            </a:r>
            <a:r>
              <a:rPr lang="tr-TR" dirty="0" err="1" smtClean="0"/>
              <a:t>KPAlı</a:t>
            </a:r>
            <a:r>
              <a:rPr lang="tr-TR" dirty="0" smtClean="0"/>
              <a:t>… </a:t>
            </a:r>
            <a:r>
              <a:rPr lang="tr-TR" b="1" dirty="0" smtClean="0"/>
              <a:t>%</a:t>
            </a:r>
            <a:r>
              <a:rPr lang="en-US" b="1" dirty="0" smtClean="0"/>
              <a:t>49</a:t>
            </a:r>
            <a:r>
              <a:rPr lang="tr-TR" b="1" dirty="0" smtClean="0"/>
              <a:t> </a:t>
            </a:r>
            <a:r>
              <a:rPr lang="tr-TR" dirty="0" smtClean="0"/>
              <a:t>unda ENDOMETRİOZİS var</a:t>
            </a:r>
            <a:endParaRPr lang="tr-TR" dirty="0"/>
          </a:p>
        </p:txBody>
      </p:sp>
      <p:sp>
        <p:nvSpPr>
          <p:cNvPr id="8" name="7 Metin kutusu"/>
          <p:cNvSpPr txBox="1"/>
          <p:nvPr/>
        </p:nvSpPr>
        <p:spPr>
          <a:xfrm>
            <a:off x="4214810" y="6143644"/>
            <a:ext cx="4511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Janssen</a:t>
            </a:r>
            <a:r>
              <a:rPr lang="tr-TR" dirty="0" smtClean="0">
                <a:solidFill>
                  <a:srgbClr val="002060"/>
                </a:solidFill>
              </a:rPr>
              <a:t> EB et al, </a:t>
            </a:r>
            <a:r>
              <a:rPr lang="tr-TR" dirty="0" err="1" smtClean="0">
                <a:solidFill>
                  <a:srgbClr val="002060"/>
                </a:solidFill>
              </a:rPr>
              <a:t>Human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Update</a:t>
            </a:r>
            <a:r>
              <a:rPr lang="tr-TR" dirty="0" smtClean="0">
                <a:solidFill>
                  <a:srgbClr val="002060"/>
                </a:solidFill>
              </a:rPr>
              <a:t> 2013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10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  <p:cxnSp>
        <p:nvCxnSpPr>
          <p:cNvPr id="11" name="10 Düz Bağlayıcı"/>
          <p:cNvCxnSpPr/>
          <p:nvPr/>
        </p:nvCxnSpPr>
        <p:spPr>
          <a:xfrm>
            <a:off x="1071538" y="3500438"/>
            <a:ext cx="785818" cy="1588"/>
          </a:xfrm>
          <a:prstGeom prst="line">
            <a:avLst/>
          </a:prstGeom>
          <a:ln w="762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Düz Bağlayıcı"/>
          <p:cNvCxnSpPr/>
          <p:nvPr/>
        </p:nvCxnSpPr>
        <p:spPr>
          <a:xfrm>
            <a:off x="714348" y="3071810"/>
            <a:ext cx="7572428" cy="1588"/>
          </a:xfrm>
          <a:prstGeom prst="line">
            <a:avLst/>
          </a:prstGeom>
          <a:ln w="762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0963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Ovarian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endometrioma</a:t>
            </a:r>
            <a:r>
              <a:rPr lang="tr-TR" b="1" dirty="0" smtClean="0">
                <a:solidFill>
                  <a:srgbClr val="CC0099"/>
                </a:solidFill>
              </a:rPr>
              <a:t> formasyonu</a:t>
            </a:r>
            <a:endParaRPr lang="tr-TR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44824"/>
            <a:ext cx="8435280" cy="4281339"/>
          </a:xfrm>
        </p:spPr>
        <p:txBody>
          <a:bodyPr/>
          <a:lstStyle/>
          <a:p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/>
              <a:t>korteksi ile </a:t>
            </a:r>
            <a:r>
              <a:rPr lang="tr-TR" dirty="0" err="1"/>
              <a:t>parametiumun</a:t>
            </a:r>
            <a:r>
              <a:rPr lang="tr-TR" dirty="0"/>
              <a:t> arka yaprağı arasındaki </a:t>
            </a:r>
            <a:r>
              <a:rPr lang="tr-TR" dirty="0" err="1"/>
              <a:t>endometrium</a:t>
            </a:r>
            <a:r>
              <a:rPr lang="tr-TR" dirty="0"/>
              <a:t> dokusunun </a:t>
            </a:r>
            <a:r>
              <a:rPr lang="tr-TR" dirty="0" err="1"/>
              <a:t>enkapsülasyonu</a:t>
            </a:r>
            <a:r>
              <a:rPr lang="tr-TR" dirty="0"/>
              <a:t> </a:t>
            </a:r>
            <a:endParaRPr lang="tr-TR" dirty="0" smtClean="0"/>
          </a:p>
          <a:p>
            <a:pPr marL="3200400" lvl="7" indent="0">
              <a:buNone/>
            </a:pPr>
            <a:r>
              <a:rPr lang="tr-TR" dirty="0" err="1">
                <a:solidFill>
                  <a:srgbClr val="002060"/>
                </a:solidFill>
              </a:rPr>
              <a:t>Hughesdon</a:t>
            </a:r>
            <a:r>
              <a:rPr lang="tr-TR" dirty="0">
                <a:solidFill>
                  <a:srgbClr val="002060"/>
                </a:solidFill>
              </a:rPr>
              <a:t> PE, J </a:t>
            </a:r>
            <a:r>
              <a:rPr lang="tr-TR" dirty="0" err="1">
                <a:solidFill>
                  <a:srgbClr val="002060"/>
                </a:solidFill>
              </a:rPr>
              <a:t>Obstet</a:t>
            </a:r>
            <a:r>
              <a:rPr lang="tr-TR" dirty="0">
                <a:solidFill>
                  <a:srgbClr val="002060"/>
                </a:solidFill>
              </a:rPr>
              <a:t> </a:t>
            </a:r>
            <a:r>
              <a:rPr lang="tr-TR" dirty="0" err="1">
                <a:solidFill>
                  <a:srgbClr val="002060"/>
                </a:solidFill>
              </a:rPr>
              <a:t>Gynaecol</a:t>
            </a:r>
            <a:r>
              <a:rPr lang="tr-TR" dirty="0">
                <a:solidFill>
                  <a:srgbClr val="002060"/>
                </a:solidFill>
              </a:rPr>
              <a:t> </a:t>
            </a:r>
            <a:r>
              <a:rPr lang="tr-TR" dirty="0" err="1">
                <a:solidFill>
                  <a:srgbClr val="002060"/>
                </a:solidFill>
              </a:rPr>
              <a:t>Br</a:t>
            </a:r>
            <a:r>
              <a:rPr lang="tr-TR" dirty="0">
                <a:solidFill>
                  <a:srgbClr val="002060"/>
                </a:solidFill>
              </a:rPr>
              <a:t> </a:t>
            </a:r>
            <a:r>
              <a:rPr lang="tr-TR" dirty="0" err="1">
                <a:solidFill>
                  <a:srgbClr val="002060"/>
                </a:solidFill>
              </a:rPr>
              <a:t>Emp</a:t>
            </a:r>
            <a:r>
              <a:rPr lang="tr-TR" dirty="0">
                <a:solidFill>
                  <a:srgbClr val="002060"/>
                </a:solidFill>
              </a:rPr>
              <a:t> </a:t>
            </a:r>
            <a:r>
              <a:rPr lang="tr-TR" dirty="0" smtClean="0">
                <a:solidFill>
                  <a:srgbClr val="002060"/>
                </a:solidFill>
              </a:rPr>
              <a:t>1957</a:t>
            </a:r>
          </a:p>
          <a:p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71414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81506" y="37581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Ovarian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endometrioma</a:t>
            </a:r>
            <a:r>
              <a:rPr lang="tr-TR" b="1" dirty="0" smtClean="0">
                <a:solidFill>
                  <a:srgbClr val="CC0099"/>
                </a:solidFill>
              </a:rPr>
              <a:t> formasyonu?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85720" y="1783357"/>
            <a:ext cx="8401080" cy="4525963"/>
          </a:xfrm>
        </p:spPr>
        <p:txBody>
          <a:bodyPr/>
          <a:lstStyle/>
          <a:p>
            <a:r>
              <a:rPr lang="tr-TR" dirty="0" err="1" smtClean="0"/>
              <a:t>Fetal</a:t>
            </a:r>
            <a:r>
              <a:rPr lang="tr-TR" dirty="0" smtClean="0"/>
              <a:t> ve hatta </a:t>
            </a:r>
            <a:r>
              <a:rPr lang="tr-TR" dirty="0" err="1" smtClean="0"/>
              <a:t>premenarşal</a:t>
            </a:r>
            <a:r>
              <a:rPr lang="tr-TR" dirty="0" smtClean="0"/>
              <a:t> </a:t>
            </a:r>
            <a:r>
              <a:rPr lang="tr-TR" dirty="0" err="1" smtClean="0"/>
              <a:t>endometriumların</a:t>
            </a:r>
            <a:r>
              <a:rPr lang="tr-TR" dirty="0" smtClean="0"/>
              <a:t> çoğunlukla </a:t>
            </a:r>
            <a:r>
              <a:rPr lang="tr-TR" dirty="0" err="1" smtClean="0"/>
              <a:t>progesteron</a:t>
            </a:r>
            <a:r>
              <a:rPr lang="tr-TR" dirty="0" smtClean="0"/>
              <a:t> cevabı yok</a:t>
            </a:r>
          </a:p>
          <a:p>
            <a:r>
              <a:rPr lang="tr-TR" dirty="0" err="1" smtClean="0"/>
              <a:t>Neonatal</a:t>
            </a:r>
            <a:r>
              <a:rPr lang="tr-TR" dirty="0" smtClean="0"/>
              <a:t> </a:t>
            </a:r>
            <a:r>
              <a:rPr lang="tr-TR" dirty="0" err="1" smtClean="0"/>
              <a:t>uterin</a:t>
            </a:r>
            <a:r>
              <a:rPr lang="tr-TR" dirty="0" smtClean="0"/>
              <a:t> kanama (NUB).. Yeni doğanların yaklaşık </a:t>
            </a:r>
            <a:r>
              <a:rPr lang="tr-TR" b="1" dirty="0" smtClean="0"/>
              <a:t>%5</a:t>
            </a:r>
            <a:r>
              <a:rPr lang="tr-TR" dirty="0" smtClean="0"/>
              <a:t>inde </a:t>
            </a:r>
            <a:r>
              <a:rPr lang="tr-TR" dirty="0" err="1" smtClean="0"/>
              <a:t>Retrograd</a:t>
            </a:r>
            <a:r>
              <a:rPr lang="tr-TR" dirty="0" smtClean="0"/>
              <a:t> kanama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03" y="28317"/>
            <a:ext cx="820866" cy="695000"/>
          </a:xfrm>
          <a:prstGeom prst="rect">
            <a:avLst/>
          </a:prstGeom>
          <a:noFill/>
        </p:spPr>
      </p:pic>
      <p:pic>
        <p:nvPicPr>
          <p:cNvPr id="5" name="Picture 2" descr="neonatal uterine bleeding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274761"/>
            <a:ext cx="1778508" cy="2371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dolescent endometrioma brosens ile ilgili görsel sonucu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799" y="1340768"/>
            <a:ext cx="3362325" cy="33623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3024163" y="5157192"/>
            <a:ext cx="306000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3200" b="1" dirty="0" err="1" smtClean="0"/>
              <a:t>Prof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Ivo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Brosens</a:t>
            </a:r>
            <a:endParaRPr lang="tr-TR" sz="3200" b="1" dirty="0" smtClean="0"/>
          </a:p>
          <a:p>
            <a:pPr algn="ctr"/>
            <a:r>
              <a:rPr lang="tr-TR" sz="2400" dirty="0" smtClean="0"/>
              <a:t>(</a:t>
            </a:r>
            <a:r>
              <a:rPr lang="tr-TR" sz="2400" dirty="0" err="1" smtClean="0"/>
              <a:t>emeritus</a:t>
            </a:r>
            <a:r>
              <a:rPr lang="tr-TR" sz="2400" dirty="0" smtClean="0"/>
              <a:t>)</a:t>
            </a:r>
          </a:p>
          <a:p>
            <a:pPr algn="ctr"/>
            <a:r>
              <a:rPr lang="tr-TR" sz="2000" dirty="0" err="1" smtClean="0"/>
              <a:t>Leuven</a:t>
            </a:r>
            <a:r>
              <a:rPr lang="tr-TR" sz="2000" dirty="0" smtClean="0"/>
              <a:t> Üniversitesi, Belçika</a:t>
            </a:r>
            <a:endParaRPr lang="tr-TR" sz="2000" dirty="0"/>
          </a:p>
        </p:txBody>
      </p:sp>
    </p:spTree>
    <p:extLst>
      <p:ext uri="{BB962C8B-B14F-4D97-AF65-F5344CB8AC3E}">
        <p14:creationId xmlns="" xmlns:p14="http://schemas.microsoft.com/office/powerpoint/2010/main" val="3946930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8712" y="4189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Adölesanda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br>
              <a:rPr lang="tr-TR" b="1" dirty="0" smtClean="0">
                <a:solidFill>
                  <a:srgbClr val="CC0099"/>
                </a:solidFill>
              </a:rPr>
            </a:br>
            <a:r>
              <a:rPr lang="tr-TR" b="1" dirty="0" err="1" smtClean="0">
                <a:solidFill>
                  <a:srgbClr val="CC0099"/>
                </a:solidFill>
              </a:rPr>
              <a:t>Ovarian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>
                <a:solidFill>
                  <a:srgbClr val="CC0099"/>
                </a:solidFill>
              </a:rPr>
              <a:t>endometrioma</a:t>
            </a:r>
            <a:r>
              <a:rPr lang="tr-TR" b="1" dirty="0">
                <a:solidFill>
                  <a:srgbClr val="CC0099"/>
                </a:solidFill>
              </a:rPr>
              <a:t> formasyonu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>
            <a:normAutofit fontScale="92500"/>
          </a:bodyPr>
          <a:lstStyle/>
          <a:p>
            <a:r>
              <a:rPr lang="tr-TR" dirty="0" err="1" smtClean="0"/>
              <a:t>Neonatal</a:t>
            </a:r>
            <a:r>
              <a:rPr lang="tr-TR" dirty="0" smtClean="0"/>
              <a:t> </a:t>
            </a:r>
            <a:r>
              <a:rPr lang="tr-TR" dirty="0" err="1" smtClean="0"/>
              <a:t>Uterin</a:t>
            </a:r>
            <a:r>
              <a:rPr lang="tr-TR" dirty="0" smtClean="0"/>
              <a:t> Kanama (NUB)</a:t>
            </a:r>
          </a:p>
          <a:p>
            <a:r>
              <a:rPr lang="tr-TR" dirty="0" err="1" smtClean="0"/>
              <a:t>Endometrial</a:t>
            </a:r>
            <a:r>
              <a:rPr lang="tr-TR" dirty="0" smtClean="0"/>
              <a:t> </a:t>
            </a:r>
            <a:r>
              <a:rPr lang="tr-TR" dirty="0" err="1" smtClean="0"/>
              <a:t>tubal</a:t>
            </a:r>
            <a:r>
              <a:rPr lang="tr-TR" dirty="0" smtClean="0"/>
              <a:t> </a:t>
            </a:r>
            <a:r>
              <a:rPr lang="tr-TR" dirty="0" err="1" smtClean="0"/>
              <a:t>reflu</a:t>
            </a:r>
            <a:r>
              <a:rPr lang="tr-TR" dirty="0" smtClean="0"/>
              <a:t>, </a:t>
            </a:r>
            <a:r>
              <a:rPr lang="tr-TR" dirty="0" err="1" smtClean="0"/>
              <a:t>endometrial</a:t>
            </a:r>
            <a:r>
              <a:rPr lang="tr-TR" dirty="0" smtClean="0"/>
              <a:t> dökülme</a:t>
            </a:r>
          </a:p>
          <a:p>
            <a:r>
              <a:rPr lang="tr-TR" dirty="0" smtClean="0"/>
              <a:t>Fossa </a:t>
            </a:r>
            <a:r>
              <a:rPr lang="tr-TR" dirty="0" err="1" smtClean="0"/>
              <a:t>ovarica’da</a:t>
            </a:r>
            <a:r>
              <a:rPr lang="tr-TR" dirty="0" smtClean="0"/>
              <a:t> </a:t>
            </a:r>
            <a:r>
              <a:rPr lang="tr-TR" dirty="0" err="1" smtClean="0"/>
              <a:t>angiogenez</a:t>
            </a:r>
            <a:endParaRPr lang="tr-TR" dirty="0"/>
          </a:p>
          <a:p>
            <a:r>
              <a:rPr lang="tr-TR" dirty="0" smtClean="0"/>
              <a:t>Fossa </a:t>
            </a:r>
            <a:r>
              <a:rPr lang="tr-TR" dirty="0" err="1" smtClean="0"/>
              <a:t>ovarica-over</a:t>
            </a:r>
            <a:r>
              <a:rPr lang="tr-TR" dirty="0" smtClean="0"/>
              <a:t> arası adezyon oluşumu</a:t>
            </a:r>
          </a:p>
          <a:p>
            <a:r>
              <a:rPr lang="tr-TR" dirty="0" smtClean="0"/>
              <a:t> </a:t>
            </a:r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 err="1" smtClean="0"/>
              <a:t>kortexinde</a:t>
            </a:r>
            <a:r>
              <a:rPr lang="tr-TR" dirty="0" smtClean="0"/>
              <a:t> </a:t>
            </a:r>
            <a:r>
              <a:rPr lang="tr-TR" dirty="0" err="1" smtClean="0"/>
              <a:t>invaginasyon</a:t>
            </a:r>
            <a:r>
              <a:rPr lang="tr-TR" dirty="0" smtClean="0"/>
              <a:t> ve </a:t>
            </a:r>
            <a:r>
              <a:rPr lang="tr-TR" dirty="0" err="1" smtClean="0"/>
              <a:t>endometrial</a:t>
            </a:r>
            <a:r>
              <a:rPr lang="tr-TR" dirty="0" smtClean="0"/>
              <a:t> dokunun içeride kalması</a:t>
            </a:r>
          </a:p>
          <a:p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 err="1" smtClean="0"/>
              <a:t>kortexinde</a:t>
            </a:r>
            <a:r>
              <a:rPr lang="tr-TR" dirty="0" smtClean="0"/>
              <a:t> incelme ve </a:t>
            </a:r>
            <a:r>
              <a:rPr lang="tr-TR" dirty="0" err="1" smtClean="0"/>
              <a:t>endometrial</a:t>
            </a:r>
            <a:r>
              <a:rPr lang="tr-TR" dirty="0" smtClean="0"/>
              <a:t> dokunun aktif kanaması ile </a:t>
            </a:r>
            <a:r>
              <a:rPr lang="tr-TR" dirty="0" err="1" smtClean="0"/>
              <a:t>endometrioma</a:t>
            </a:r>
            <a:r>
              <a:rPr lang="tr-TR" dirty="0" smtClean="0"/>
              <a:t> oluşumu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71414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2797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ndometrioma retrograde menstruation brosens ile ilgili görsel sonucu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5418956" cy="37071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16262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28604"/>
            <a:ext cx="3729054" cy="554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etin kutusu"/>
          <p:cNvSpPr txBox="1"/>
          <p:nvPr/>
        </p:nvSpPr>
        <p:spPr>
          <a:xfrm>
            <a:off x="4929190" y="6286520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Brosens</a:t>
            </a:r>
            <a:r>
              <a:rPr lang="tr-TR" b="1" dirty="0" smtClean="0">
                <a:solidFill>
                  <a:srgbClr val="CC0099"/>
                </a:solidFill>
              </a:rPr>
              <a:t> I et al, </a:t>
            </a:r>
            <a:r>
              <a:rPr lang="tr-TR" b="1" dirty="0" err="1" smtClean="0">
                <a:solidFill>
                  <a:srgbClr val="CC0099"/>
                </a:solidFill>
              </a:rPr>
              <a:t>Reprod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Sciences</a:t>
            </a:r>
            <a:r>
              <a:rPr lang="tr-TR" b="1" dirty="0" smtClean="0">
                <a:solidFill>
                  <a:srgbClr val="CC0099"/>
                </a:solidFill>
              </a:rPr>
              <a:t> 2016</a:t>
            </a:r>
            <a:endParaRPr lang="tr-TR" b="1" dirty="0">
              <a:solidFill>
                <a:srgbClr val="CC0099"/>
              </a:solidFill>
            </a:endParaRP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7414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rbest Form 3"/>
          <p:cNvSpPr/>
          <p:nvPr/>
        </p:nvSpPr>
        <p:spPr>
          <a:xfrm>
            <a:off x="4139952" y="2821389"/>
            <a:ext cx="2232248" cy="1398943"/>
          </a:xfrm>
          <a:custGeom>
            <a:avLst/>
            <a:gdLst>
              <a:gd name="connsiteX0" fmla="*/ 0 w 5838092"/>
              <a:gd name="connsiteY0" fmla="*/ 28136 h 1350523"/>
              <a:gd name="connsiteX1" fmla="*/ 3123028 w 5838092"/>
              <a:gd name="connsiteY1" fmla="*/ 1350499 h 1350523"/>
              <a:gd name="connsiteX2" fmla="*/ 5838092 w 5838092"/>
              <a:gd name="connsiteY2" fmla="*/ 0 h 1350523"/>
              <a:gd name="connsiteX3" fmla="*/ 5838092 w 5838092"/>
              <a:gd name="connsiteY3" fmla="*/ 0 h 1350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8092" h="1350523">
                <a:moveTo>
                  <a:pt x="0" y="28136"/>
                </a:moveTo>
                <a:cubicBezTo>
                  <a:pt x="1075006" y="691662"/>
                  <a:pt x="2150013" y="1355188"/>
                  <a:pt x="3123028" y="1350499"/>
                </a:cubicBezTo>
                <a:cubicBezTo>
                  <a:pt x="4096043" y="1345810"/>
                  <a:pt x="5838092" y="0"/>
                  <a:pt x="5838092" y="0"/>
                </a:cubicBezTo>
                <a:lnTo>
                  <a:pt x="5838092" y="0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Oval 5"/>
          <p:cNvSpPr/>
          <p:nvPr/>
        </p:nvSpPr>
        <p:spPr>
          <a:xfrm>
            <a:off x="4932040" y="2996952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/>
          <p:cNvSpPr/>
          <p:nvPr/>
        </p:nvSpPr>
        <p:spPr>
          <a:xfrm>
            <a:off x="5084440" y="3149352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Oval 7"/>
          <p:cNvSpPr/>
          <p:nvPr/>
        </p:nvSpPr>
        <p:spPr>
          <a:xfrm>
            <a:off x="5236840" y="3301752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Oval 8"/>
          <p:cNvSpPr/>
          <p:nvPr/>
        </p:nvSpPr>
        <p:spPr>
          <a:xfrm>
            <a:off x="5456486" y="3049724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Oval 9"/>
          <p:cNvSpPr/>
          <p:nvPr/>
        </p:nvSpPr>
        <p:spPr>
          <a:xfrm>
            <a:off x="5220072" y="2924567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" name="Düz Bağlayıcı 11"/>
          <p:cNvCxnSpPr/>
          <p:nvPr/>
        </p:nvCxnSpPr>
        <p:spPr>
          <a:xfrm>
            <a:off x="4788024" y="2348880"/>
            <a:ext cx="432048" cy="575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Bağlayıcı 13"/>
          <p:cNvCxnSpPr/>
          <p:nvPr/>
        </p:nvCxnSpPr>
        <p:spPr>
          <a:xfrm>
            <a:off x="5004048" y="2348880"/>
            <a:ext cx="216024" cy="575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Bağlayıcı 15"/>
          <p:cNvCxnSpPr>
            <a:endCxn id="10" idx="1"/>
          </p:cNvCxnSpPr>
          <p:nvPr/>
        </p:nvCxnSpPr>
        <p:spPr>
          <a:xfrm flipH="1">
            <a:off x="5262253" y="2348880"/>
            <a:ext cx="29827" cy="649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/>
          <p:cNvCxnSpPr/>
          <p:nvPr/>
        </p:nvCxnSpPr>
        <p:spPr>
          <a:xfrm flipH="1">
            <a:off x="5220072" y="2348880"/>
            <a:ext cx="304800" cy="575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/>
          <p:cNvCxnSpPr/>
          <p:nvPr/>
        </p:nvCxnSpPr>
        <p:spPr>
          <a:xfrm flipH="1">
            <a:off x="5112060" y="2348880"/>
            <a:ext cx="632458" cy="575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etin kutusu 20"/>
          <p:cNvSpPr txBox="1"/>
          <p:nvPr/>
        </p:nvSpPr>
        <p:spPr>
          <a:xfrm>
            <a:off x="4788024" y="1989852"/>
            <a:ext cx="96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adzeyon</a:t>
            </a:r>
            <a:endParaRPr lang="tr-TR" dirty="0"/>
          </a:p>
        </p:txBody>
      </p:sp>
      <p:cxnSp>
        <p:nvCxnSpPr>
          <p:cNvPr id="23" name="Düz Ok Bağlayıcısı 22"/>
          <p:cNvCxnSpPr/>
          <p:nvPr/>
        </p:nvCxnSpPr>
        <p:spPr>
          <a:xfrm flipV="1">
            <a:off x="5744518" y="2924567"/>
            <a:ext cx="267642" cy="1251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Metin kutusu 23"/>
          <p:cNvSpPr txBox="1"/>
          <p:nvPr/>
        </p:nvSpPr>
        <p:spPr>
          <a:xfrm>
            <a:off x="6012160" y="2636723"/>
            <a:ext cx="1854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Endometrial</a:t>
            </a:r>
            <a:r>
              <a:rPr lang="tr-TR" dirty="0" smtClean="0"/>
              <a:t> doku</a:t>
            </a:r>
            <a:endParaRPr lang="tr-TR" dirty="0"/>
          </a:p>
        </p:txBody>
      </p:sp>
      <p:sp>
        <p:nvSpPr>
          <p:cNvPr id="25" name="Serbest Form 24"/>
          <p:cNvSpPr/>
          <p:nvPr/>
        </p:nvSpPr>
        <p:spPr>
          <a:xfrm>
            <a:off x="3530991" y="2459060"/>
            <a:ext cx="3636516" cy="3393110"/>
          </a:xfrm>
          <a:custGeom>
            <a:avLst/>
            <a:gdLst>
              <a:gd name="connsiteX0" fmla="*/ 0 w 3636516"/>
              <a:gd name="connsiteY0" fmla="*/ 298208 h 3393110"/>
              <a:gd name="connsiteX1" fmla="*/ 2138289 w 3636516"/>
              <a:gd name="connsiteY1" fmla="*/ 3393100 h 3393110"/>
              <a:gd name="connsiteX2" fmla="*/ 3516923 w 3636516"/>
              <a:gd name="connsiteY2" fmla="*/ 270072 h 3393110"/>
              <a:gd name="connsiteX3" fmla="*/ 3474720 w 3636516"/>
              <a:gd name="connsiteY3" fmla="*/ 368546 h 339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6516" h="3393110">
                <a:moveTo>
                  <a:pt x="0" y="298208"/>
                </a:moveTo>
                <a:cubicBezTo>
                  <a:pt x="776067" y="1847998"/>
                  <a:pt x="1552135" y="3397789"/>
                  <a:pt x="2138289" y="3393100"/>
                </a:cubicBezTo>
                <a:cubicBezTo>
                  <a:pt x="2724443" y="3388411"/>
                  <a:pt x="3294184" y="774164"/>
                  <a:pt x="3516923" y="270072"/>
                </a:cubicBezTo>
                <a:cubicBezTo>
                  <a:pt x="3739662" y="-234020"/>
                  <a:pt x="3607191" y="67263"/>
                  <a:pt x="3474720" y="3685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Serbest Form 25"/>
          <p:cNvSpPr/>
          <p:nvPr/>
        </p:nvSpPr>
        <p:spPr>
          <a:xfrm>
            <a:off x="3559126" y="2488621"/>
            <a:ext cx="599668" cy="384344"/>
          </a:xfrm>
          <a:custGeom>
            <a:avLst/>
            <a:gdLst>
              <a:gd name="connsiteX0" fmla="*/ 0 w 599668"/>
              <a:gd name="connsiteY0" fmla="*/ 254579 h 384344"/>
              <a:gd name="connsiteX1" fmla="*/ 225083 w 599668"/>
              <a:gd name="connsiteY1" fmla="*/ 1361 h 384344"/>
              <a:gd name="connsiteX2" fmla="*/ 562708 w 599668"/>
              <a:gd name="connsiteY2" fmla="*/ 353053 h 384344"/>
              <a:gd name="connsiteX3" fmla="*/ 590843 w 599668"/>
              <a:gd name="connsiteY3" fmla="*/ 367121 h 384344"/>
              <a:gd name="connsiteX4" fmla="*/ 590843 w 599668"/>
              <a:gd name="connsiteY4" fmla="*/ 367121 h 38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9668" h="384344">
                <a:moveTo>
                  <a:pt x="0" y="254579"/>
                </a:moveTo>
                <a:cubicBezTo>
                  <a:pt x="65649" y="119764"/>
                  <a:pt x="131298" y="-15051"/>
                  <a:pt x="225083" y="1361"/>
                </a:cubicBezTo>
                <a:cubicBezTo>
                  <a:pt x="318868" y="17773"/>
                  <a:pt x="501748" y="292093"/>
                  <a:pt x="562708" y="353053"/>
                </a:cubicBezTo>
                <a:cubicBezTo>
                  <a:pt x="623668" y="414013"/>
                  <a:pt x="590843" y="367121"/>
                  <a:pt x="590843" y="367121"/>
                </a:cubicBezTo>
                <a:lnTo>
                  <a:pt x="590843" y="36712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Serbest Form 26"/>
          <p:cNvSpPr/>
          <p:nvPr/>
        </p:nvSpPr>
        <p:spPr>
          <a:xfrm>
            <a:off x="6428935" y="2134335"/>
            <a:ext cx="759656" cy="524459"/>
          </a:xfrm>
          <a:custGeom>
            <a:avLst/>
            <a:gdLst>
              <a:gd name="connsiteX0" fmla="*/ 0 w 759656"/>
              <a:gd name="connsiteY0" fmla="*/ 524459 h 524459"/>
              <a:gd name="connsiteX1" fmla="*/ 436099 w 759656"/>
              <a:gd name="connsiteY1" fmla="*/ 3954 h 524459"/>
              <a:gd name="connsiteX2" fmla="*/ 759656 w 759656"/>
              <a:gd name="connsiteY2" fmla="*/ 271240 h 524459"/>
              <a:gd name="connsiteX3" fmla="*/ 759656 w 759656"/>
              <a:gd name="connsiteY3" fmla="*/ 271240 h 524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9656" h="524459">
                <a:moveTo>
                  <a:pt x="0" y="524459"/>
                </a:moveTo>
                <a:cubicBezTo>
                  <a:pt x="154745" y="285308"/>
                  <a:pt x="309490" y="46157"/>
                  <a:pt x="436099" y="3954"/>
                </a:cubicBezTo>
                <a:cubicBezTo>
                  <a:pt x="562708" y="-38249"/>
                  <a:pt x="759656" y="271240"/>
                  <a:pt x="759656" y="271240"/>
                </a:cubicBezTo>
                <a:lnTo>
                  <a:pt x="759656" y="27124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9" name="Düz Ok Bağlayıcısı 28"/>
          <p:cNvCxnSpPr>
            <a:stCxn id="26" idx="2"/>
          </p:cNvCxnSpPr>
          <p:nvPr/>
        </p:nvCxnSpPr>
        <p:spPr>
          <a:xfrm flipH="1" flipV="1">
            <a:off x="3275856" y="1268760"/>
            <a:ext cx="845978" cy="15729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Metin kutusu 30"/>
          <p:cNvSpPr txBox="1"/>
          <p:nvPr/>
        </p:nvSpPr>
        <p:spPr>
          <a:xfrm>
            <a:off x="2339752" y="908720"/>
            <a:ext cx="2186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Envagine</a:t>
            </a:r>
            <a:r>
              <a:rPr lang="tr-TR" dirty="0" smtClean="0"/>
              <a:t> </a:t>
            </a:r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 err="1" smtClean="0"/>
              <a:t>kortexi</a:t>
            </a:r>
            <a:endParaRPr lang="tr-TR" dirty="0"/>
          </a:p>
        </p:txBody>
      </p:sp>
      <p:pic>
        <p:nvPicPr>
          <p:cNvPr id="32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31867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L provides a direct access to the fossa ovarica beneficial for minimal invasive diagnosis and treatment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410325" cy="4610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Metin kutusu"/>
          <p:cNvSpPr txBox="1"/>
          <p:nvPr/>
        </p:nvSpPr>
        <p:spPr>
          <a:xfrm>
            <a:off x="4929190" y="6286520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Brosens</a:t>
            </a:r>
            <a:r>
              <a:rPr lang="tr-TR" dirty="0" smtClean="0">
                <a:solidFill>
                  <a:srgbClr val="002060"/>
                </a:solidFill>
              </a:rPr>
              <a:t> I et al,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Sciences</a:t>
            </a:r>
            <a:r>
              <a:rPr lang="tr-TR" dirty="0" smtClean="0">
                <a:solidFill>
                  <a:srgbClr val="002060"/>
                </a:solidFill>
              </a:rPr>
              <a:t> 2016</a:t>
            </a:r>
            <a:endParaRPr lang="tr-T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0781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CC0099"/>
                </a:solidFill>
              </a:rPr>
              <a:t>Endometrioma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Zaman </a:t>
            </a:r>
            <a:r>
              <a:rPr lang="tr-TR" dirty="0"/>
              <a:t>içinde </a:t>
            </a:r>
            <a:r>
              <a:rPr lang="tr-TR" dirty="0" err="1" smtClean="0"/>
              <a:t>endometriomalar</a:t>
            </a:r>
            <a:r>
              <a:rPr lang="tr-TR" dirty="0" smtClean="0"/>
              <a:t>, </a:t>
            </a:r>
            <a:r>
              <a:rPr lang="tr-TR" dirty="0"/>
              <a:t>birbirini izleyen hasar ve tamir süreçleri ile büyük oranda </a:t>
            </a:r>
            <a:r>
              <a:rPr lang="tr-TR" dirty="0" err="1" smtClean="0"/>
              <a:t>fibrotik</a:t>
            </a:r>
            <a:r>
              <a:rPr lang="tr-TR" dirty="0" smtClean="0"/>
              <a:t> </a:t>
            </a:r>
            <a:r>
              <a:rPr lang="tr-TR" dirty="0"/>
              <a:t>ve hormona dirençli bir hal </a:t>
            </a:r>
            <a:r>
              <a:rPr lang="tr-TR" dirty="0" smtClean="0"/>
              <a:t>kazanır (</a:t>
            </a:r>
            <a:r>
              <a:rPr lang="tr-TR" dirty="0" err="1" smtClean="0"/>
              <a:t>Adenomyoziste</a:t>
            </a:r>
            <a:r>
              <a:rPr lang="tr-TR" dirty="0" smtClean="0"/>
              <a:t> olduğu gibi!)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98913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adolescent painting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331410"/>
            <a:ext cx="3357586" cy="5240862"/>
          </a:xfrm>
          <a:prstGeom prst="rect">
            <a:avLst/>
          </a:prstGeom>
          <a:noFill/>
        </p:spPr>
      </p:pic>
      <p:sp>
        <p:nvSpPr>
          <p:cNvPr id="7" name="6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???</a:t>
            </a:r>
            <a:endParaRPr lang="tr-TR" b="1" dirty="0">
              <a:solidFill>
                <a:srgbClr val="CC0099"/>
              </a:solidFill>
            </a:endParaRP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85728"/>
            <a:ext cx="831035" cy="703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031" y="1785926"/>
            <a:ext cx="7543976" cy="3585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etin kutusu"/>
          <p:cNvSpPr txBox="1"/>
          <p:nvPr/>
        </p:nvSpPr>
        <p:spPr>
          <a:xfrm>
            <a:off x="4786314" y="5795972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Brosens</a:t>
            </a:r>
            <a:r>
              <a:rPr lang="tr-TR" dirty="0" smtClean="0">
                <a:solidFill>
                  <a:srgbClr val="002060"/>
                </a:solidFill>
              </a:rPr>
              <a:t> I et al,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Sciences</a:t>
            </a:r>
            <a:r>
              <a:rPr lang="tr-TR" dirty="0" smtClean="0">
                <a:solidFill>
                  <a:srgbClr val="002060"/>
                </a:solidFill>
              </a:rPr>
              <a:t> 2016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  <p:sp>
        <p:nvSpPr>
          <p:cNvPr id="2" name="Metin kutusu 1"/>
          <p:cNvSpPr txBox="1"/>
          <p:nvPr/>
        </p:nvSpPr>
        <p:spPr>
          <a:xfrm>
            <a:off x="467544" y="1340768"/>
            <a:ext cx="4122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smtClean="0"/>
              <a:t>Erken dönem </a:t>
            </a:r>
            <a:r>
              <a:rPr lang="tr-TR" sz="2400" dirty="0" err="1" smtClean="0"/>
              <a:t>endometrioma</a:t>
            </a:r>
            <a:r>
              <a:rPr lang="tr-TR" sz="2400" dirty="0" smtClean="0"/>
              <a:t> içi</a:t>
            </a:r>
            <a:endParaRPr lang="tr-TR" sz="24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4716016" y="1340768"/>
            <a:ext cx="3897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smtClean="0"/>
              <a:t>Geç dönem </a:t>
            </a:r>
            <a:r>
              <a:rPr lang="tr-TR" sz="2400" dirty="0" err="1" smtClean="0"/>
              <a:t>endometrioma</a:t>
            </a:r>
            <a:r>
              <a:rPr lang="tr-TR" sz="2400" dirty="0" smtClean="0"/>
              <a:t> içi</a:t>
            </a:r>
            <a:endParaRPr lang="tr-TR" sz="2400" dirty="0"/>
          </a:p>
        </p:txBody>
      </p:sp>
    </p:spTree>
    <p:extLst>
      <p:ext uri="{BB962C8B-B14F-4D97-AF65-F5344CB8AC3E}">
        <p14:creationId xmlns="" xmlns:p14="http://schemas.microsoft.com/office/powerpoint/2010/main" val="70286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CC0099"/>
                </a:solidFill>
              </a:rPr>
              <a:t>Endometrioma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4" name="İçerik Yer Tutucus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Endometriomaların</a:t>
            </a:r>
            <a:r>
              <a:rPr lang="tr-TR" dirty="0"/>
              <a:t> </a:t>
            </a:r>
            <a:r>
              <a:rPr lang="tr-TR" dirty="0" smtClean="0"/>
              <a:t>içerisindeki </a:t>
            </a:r>
            <a:r>
              <a:rPr lang="tr-TR" dirty="0"/>
              <a:t>sıvı demir, reaktif oksijen türleri, </a:t>
            </a:r>
            <a:r>
              <a:rPr lang="tr-TR" dirty="0" err="1"/>
              <a:t>proteolitik</a:t>
            </a:r>
            <a:r>
              <a:rPr lang="tr-TR" dirty="0"/>
              <a:t> enzimler,  ve </a:t>
            </a:r>
            <a:r>
              <a:rPr lang="tr-TR" dirty="0" err="1"/>
              <a:t>inflamatuar</a:t>
            </a:r>
            <a:r>
              <a:rPr lang="tr-TR" dirty="0"/>
              <a:t> moleküllerden çok zengin hale </a:t>
            </a:r>
            <a:r>
              <a:rPr lang="tr-TR" dirty="0" smtClean="0"/>
              <a:t>gelir</a:t>
            </a:r>
          </a:p>
          <a:p>
            <a:r>
              <a:rPr lang="en-US" dirty="0" smtClean="0"/>
              <a:t>Bu </a:t>
            </a:r>
            <a:r>
              <a:rPr lang="en-US" dirty="0" err="1"/>
              <a:t>maddeler</a:t>
            </a:r>
            <a:r>
              <a:rPr lang="en-US" dirty="0"/>
              <a:t> </a:t>
            </a:r>
            <a:r>
              <a:rPr lang="en-US" dirty="0" err="1"/>
              <a:t>yalnızca</a:t>
            </a:r>
            <a:r>
              <a:rPr lang="en-US" dirty="0"/>
              <a:t> </a:t>
            </a:r>
            <a:r>
              <a:rPr lang="en-US" dirty="0" err="1"/>
              <a:t>fibroz</a:t>
            </a:r>
            <a:r>
              <a:rPr lang="en-US" dirty="0"/>
              <a:t> </a:t>
            </a:r>
            <a:r>
              <a:rPr lang="en-US" dirty="0" err="1"/>
              <a:t>dokuyu</a:t>
            </a:r>
            <a:r>
              <a:rPr lang="en-US" dirty="0"/>
              <a:t> </a:t>
            </a:r>
            <a:r>
              <a:rPr lang="en-US" dirty="0" err="1"/>
              <a:t>uyarmakla</a:t>
            </a:r>
            <a:r>
              <a:rPr lang="en-US" dirty="0"/>
              <a:t> </a:t>
            </a:r>
            <a:r>
              <a:rPr lang="en-US" dirty="0" err="1"/>
              <a:t>kalmaz</a:t>
            </a:r>
            <a:r>
              <a:rPr lang="en-US" dirty="0"/>
              <a:t> </a:t>
            </a:r>
            <a:r>
              <a:rPr lang="en-US" dirty="0" err="1"/>
              <a:t>çevreye</a:t>
            </a:r>
            <a:r>
              <a:rPr lang="en-US" dirty="0"/>
              <a:t> </a:t>
            </a:r>
            <a:r>
              <a:rPr lang="en-US" dirty="0" err="1"/>
              <a:t>sızarak</a:t>
            </a:r>
            <a:r>
              <a:rPr lang="en-US" dirty="0"/>
              <a:t> da </a:t>
            </a:r>
            <a:r>
              <a:rPr lang="en-US" dirty="0" err="1"/>
              <a:t>çevre</a:t>
            </a:r>
            <a:r>
              <a:rPr lang="en-US" dirty="0"/>
              <a:t> </a:t>
            </a:r>
            <a:r>
              <a:rPr lang="en-US" dirty="0" err="1"/>
              <a:t>folliküllerde</a:t>
            </a:r>
            <a:r>
              <a:rPr lang="en-US" dirty="0"/>
              <a:t> </a:t>
            </a:r>
            <a:r>
              <a:rPr lang="en-US" dirty="0" err="1"/>
              <a:t>hasarlanmaya</a:t>
            </a:r>
            <a:r>
              <a:rPr lang="en-US" dirty="0"/>
              <a:t> </a:t>
            </a:r>
            <a:r>
              <a:rPr lang="en-US" dirty="0" err="1"/>
              <a:t>sebep</a:t>
            </a:r>
            <a:r>
              <a:rPr lang="en-US" dirty="0"/>
              <a:t> </a:t>
            </a:r>
            <a:r>
              <a:rPr lang="en-US" dirty="0" err="1"/>
              <a:t>olur</a:t>
            </a:r>
            <a:endParaRPr lang="tr-TR" dirty="0"/>
          </a:p>
          <a:p>
            <a:endParaRPr lang="tr-TR" dirty="0"/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7432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Endometrioziste</a:t>
            </a:r>
            <a:r>
              <a:rPr lang="tr-TR" b="1" dirty="0" smtClean="0">
                <a:solidFill>
                  <a:srgbClr val="CC0099"/>
                </a:solidFill>
              </a:rPr>
              <a:t> Evre</a:t>
            </a:r>
            <a:r>
              <a:rPr lang="en-US" b="1" dirty="0" smtClean="0">
                <a:solidFill>
                  <a:srgbClr val="CC0099"/>
                </a:solidFill>
              </a:rPr>
              <a:t>?</a:t>
            </a:r>
            <a:endParaRPr lang="tr-TR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r>
              <a:rPr lang="tr-TR" dirty="0" smtClean="0"/>
              <a:t>Eski bilgiler…ağrılı </a:t>
            </a:r>
            <a:r>
              <a:rPr lang="tr-TR" dirty="0" err="1" smtClean="0"/>
              <a:t>adölesanlarda</a:t>
            </a:r>
            <a:r>
              <a:rPr lang="tr-TR" dirty="0" smtClean="0"/>
              <a:t> %90-100  erken evre</a:t>
            </a:r>
          </a:p>
          <a:p>
            <a:pPr lvl="3">
              <a:buNone/>
            </a:pPr>
            <a:r>
              <a:rPr lang="tr-TR" dirty="0" smtClean="0"/>
              <a:t>		</a:t>
            </a:r>
            <a:r>
              <a:rPr lang="en-US" dirty="0" smtClean="0">
                <a:solidFill>
                  <a:srgbClr val="002060"/>
                </a:solidFill>
              </a:rPr>
              <a:t>Rees KA et al, J </a:t>
            </a:r>
            <a:r>
              <a:rPr lang="en-US" dirty="0" err="1" smtClean="0">
                <a:solidFill>
                  <a:srgbClr val="002060"/>
                </a:solidFill>
              </a:rPr>
              <a:t>PediatrAdolescGynecol</a:t>
            </a:r>
            <a:r>
              <a:rPr lang="en-US" dirty="0" smtClean="0">
                <a:solidFill>
                  <a:srgbClr val="002060"/>
                </a:solidFill>
              </a:rPr>
              <a:t> 1996</a:t>
            </a:r>
            <a:endParaRPr lang="tr-TR" dirty="0" smtClean="0">
              <a:solidFill>
                <a:srgbClr val="002060"/>
              </a:solidFill>
            </a:endParaRPr>
          </a:p>
          <a:p>
            <a:pPr lvl="3">
              <a:buNone/>
            </a:pPr>
            <a:r>
              <a:rPr lang="tr-TR" dirty="0" smtClean="0">
                <a:solidFill>
                  <a:srgbClr val="002060"/>
                </a:solidFill>
              </a:rPr>
              <a:t>		</a:t>
            </a:r>
            <a:r>
              <a:rPr lang="en-US" dirty="0" err="1" smtClean="0">
                <a:solidFill>
                  <a:srgbClr val="002060"/>
                </a:solidFill>
              </a:rPr>
              <a:t>Laufer</a:t>
            </a:r>
            <a:r>
              <a:rPr lang="en-US" dirty="0" smtClean="0">
                <a:solidFill>
                  <a:srgbClr val="002060"/>
                </a:solidFill>
              </a:rPr>
              <a:t> MR, J </a:t>
            </a:r>
            <a:r>
              <a:rPr lang="en-US" dirty="0" err="1" smtClean="0">
                <a:solidFill>
                  <a:srgbClr val="002060"/>
                </a:solidFill>
              </a:rPr>
              <a:t>Pediatr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Adolesc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Gynecol</a:t>
            </a:r>
            <a:r>
              <a:rPr lang="en-US" dirty="0" smtClean="0">
                <a:solidFill>
                  <a:srgbClr val="002060"/>
                </a:solidFill>
              </a:rPr>
              <a:t> 1997)</a:t>
            </a:r>
            <a:endParaRPr lang="tr-TR" dirty="0" smtClean="0">
              <a:solidFill>
                <a:srgbClr val="002060"/>
              </a:solidFill>
            </a:endParaRPr>
          </a:p>
          <a:p>
            <a:endParaRPr lang="tr-TR" dirty="0" smtClean="0"/>
          </a:p>
          <a:p>
            <a:r>
              <a:rPr lang="tr-TR" dirty="0" smtClean="0"/>
              <a:t>Son verileri…ağrılı </a:t>
            </a:r>
            <a:r>
              <a:rPr lang="tr-TR" dirty="0" err="1" smtClean="0"/>
              <a:t>adölesanlarda</a:t>
            </a:r>
            <a:r>
              <a:rPr lang="tr-TR" dirty="0" smtClean="0"/>
              <a:t> %</a:t>
            </a:r>
            <a:r>
              <a:rPr lang="en-US" dirty="0" smtClean="0"/>
              <a:t>40-88</a:t>
            </a:r>
            <a:r>
              <a:rPr lang="tr-TR" dirty="0" smtClean="0"/>
              <a:t> ileri evre</a:t>
            </a:r>
          </a:p>
          <a:p>
            <a:pPr lvl="3">
              <a:buNone/>
            </a:pPr>
            <a:r>
              <a:rPr lang="tr-TR" dirty="0" smtClean="0"/>
              <a:t>	</a:t>
            </a:r>
            <a:r>
              <a:rPr lang="tr-TR" dirty="0" smtClean="0">
                <a:solidFill>
                  <a:srgbClr val="002060"/>
                </a:solidFill>
              </a:rPr>
              <a:t>	</a:t>
            </a:r>
            <a:r>
              <a:rPr lang="tr-TR" dirty="0" err="1" smtClean="0">
                <a:solidFill>
                  <a:srgbClr val="002060"/>
                </a:solidFill>
              </a:rPr>
              <a:t>Sarıdoğan</a:t>
            </a:r>
            <a:r>
              <a:rPr lang="tr-TR" dirty="0" smtClean="0">
                <a:solidFill>
                  <a:srgbClr val="002060"/>
                </a:solidFill>
              </a:rPr>
              <a:t> E , </a:t>
            </a:r>
            <a:r>
              <a:rPr lang="tr-TR" dirty="0" err="1" smtClean="0">
                <a:solidFill>
                  <a:srgbClr val="002060"/>
                </a:solidFill>
              </a:rPr>
              <a:t>Eur</a:t>
            </a:r>
            <a:r>
              <a:rPr lang="tr-TR" dirty="0" smtClean="0">
                <a:solidFill>
                  <a:srgbClr val="002060"/>
                </a:solidFill>
              </a:rPr>
              <a:t> J </a:t>
            </a:r>
            <a:r>
              <a:rPr lang="tr-TR" dirty="0" err="1" smtClean="0">
                <a:solidFill>
                  <a:srgbClr val="002060"/>
                </a:solidFill>
              </a:rPr>
              <a:t>Obstet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Gynecol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Biol</a:t>
            </a:r>
            <a:r>
              <a:rPr lang="tr-TR" dirty="0" smtClean="0">
                <a:solidFill>
                  <a:srgbClr val="002060"/>
                </a:solidFill>
              </a:rPr>
              <a:t> 2016</a:t>
            </a:r>
          </a:p>
          <a:p>
            <a:pPr lvl="3">
              <a:buNone/>
            </a:pPr>
            <a:r>
              <a:rPr lang="tr-TR" dirty="0" smtClean="0">
                <a:solidFill>
                  <a:srgbClr val="002060"/>
                </a:solidFill>
              </a:rPr>
              <a:t>		</a:t>
            </a:r>
            <a:r>
              <a:rPr lang="tr-TR" dirty="0" err="1" smtClean="0">
                <a:solidFill>
                  <a:srgbClr val="002060"/>
                </a:solidFill>
              </a:rPr>
              <a:t>Janssen</a:t>
            </a:r>
            <a:r>
              <a:rPr lang="tr-TR" dirty="0" smtClean="0">
                <a:solidFill>
                  <a:srgbClr val="002060"/>
                </a:solidFill>
              </a:rPr>
              <a:t> et al, </a:t>
            </a:r>
            <a:r>
              <a:rPr lang="tr-TR" dirty="0" err="1" smtClean="0">
                <a:solidFill>
                  <a:srgbClr val="002060"/>
                </a:solidFill>
              </a:rPr>
              <a:t>Human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2013</a:t>
            </a:r>
          </a:p>
          <a:p>
            <a:pPr lvl="3">
              <a:buNone/>
            </a:pPr>
            <a:r>
              <a:rPr lang="tr-TR" dirty="0" smtClean="0">
                <a:solidFill>
                  <a:srgbClr val="002060"/>
                </a:solidFill>
              </a:rPr>
              <a:t>		</a:t>
            </a:r>
            <a:r>
              <a:rPr lang="en-US" dirty="0" err="1" smtClean="0">
                <a:solidFill>
                  <a:srgbClr val="002060"/>
                </a:solidFill>
              </a:rPr>
              <a:t>Stavroulis</a:t>
            </a:r>
            <a:r>
              <a:rPr lang="en-US" dirty="0" smtClean="0">
                <a:solidFill>
                  <a:srgbClr val="002060"/>
                </a:solidFill>
              </a:rPr>
              <a:t> AI et al, </a:t>
            </a:r>
            <a:r>
              <a:rPr lang="en-GB" dirty="0" err="1" smtClean="0">
                <a:solidFill>
                  <a:srgbClr val="002060"/>
                </a:solidFill>
              </a:rPr>
              <a:t>Eur</a:t>
            </a:r>
            <a:r>
              <a:rPr lang="en-GB" dirty="0" smtClean="0">
                <a:solidFill>
                  <a:srgbClr val="002060"/>
                </a:solidFill>
              </a:rPr>
              <a:t> J </a:t>
            </a:r>
            <a:r>
              <a:rPr lang="en-GB" dirty="0" err="1" smtClean="0">
                <a:solidFill>
                  <a:srgbClr val="002060"/>
                </a:solidFill>
              </a:rPr>
              <a:t>Obstet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en-GB" dirty="0" err="1" smtClean="0">
                <a:solidFill>
                  <a:srgbClr val="002060"/>
                </a:solidFill>
              </a:rPr>
              <a:t>Gynecol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en-GB" dirty="0" err="1" smtClean="0">
                <a:solidFill>
                  <a:srgbClr val="002060"/>
                </a:solidFill>
              </a:rPr>
              <a:t>RprodBiol</a:t>
            </a:r>
            <a:r>
              <a:rPr lang="en-GB" dirty="0" smtClean="0">
                <a:solidFill>
                  <a:srgbClr val="002060"/>
                </a:solidFill>
              </a:rPr>
              <a:t> 2006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71414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97" y="2345963"/>
            <a:ext cx="8916225" cy="3243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etin kutusu"/>
          <p:cNvSpPr txBox="1"/>
          <p:nvPr/>
        </p:nvSpPr>
        <p:spPr>
          <a:xfrm>
            <a:off x="5193305" y="6093296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Brosens</a:t>
            </a:r>
            <a:r>
              <a:rPr lang="tr-TR" dirty="0" smtClean="0">
                <a:solidFill>
                  <a:srgbClr val="002060"/>
                </a:solidFill>
              </a:rPr>
              <a:t> I et al,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Sciences</a:t>
            </a:r>
            <a:r>
              <a:rPr lang="tr-TR" dirty="0" smtClean="0">
                <a:solidFill>
                  <a:srgbClr val="002060"/>
                </a:solidFill>
              </a:rPr>
              <a:t> 2016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1809" y="9860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sz="3600" b="1" dirty="0" smtClean="0">
                <a:solidFill>
                  <a:srgbClr val="CC0099"/>
                </a:solidFill>
              </a:rPr>
              <a:t>İleri evre </a:t>
            </a:r>
            <a:r>
              <a:rPr lang="tr-TR" sz="3600" b="1" dirty="0" err="1" smtClean="0">
                <a:solidFill>
                  <a:srgbClr val="CC0099"/>
                </a:solidFill>
              </a:rPr>
              <a:t>adölesan</a:t>
            </a:r>
            <a:r>
              <a:rPr lang="tr-TR" sz="3600" b="1" dirty="0" smtClean="0">
                <a:solidFill>
                  <a:srgbClr val="CC0099"/>
                </a:solidFill>
              </a:rPr>
              <a:t> </a:t>
            </a:r>
            <a:r>
              <a:rPr lang="tr-TR" sz="3600" b="1" dirty="0" err="1" smtClean="0">
                <a:solidFill>
                  <a:srgbClr val="CC0099"/>
                </a:solidFill>
              </a:rPr>
              <a:t>endometrioz</a:t>
            </a:r>
            <a:r>
              <a:rPr lang="tr-TR" sz="3600" b="1" dirty="0" smtClean="0">
                <a:solidFill>
                  <a:srgbClr val="CC0099"/>
                </a:solidFill>
              </a:rPr>
              <a:t> olgularında </a:t>
            </a:r>
            <a:r>
              <a:rPr lang="tr-TR" sz="3600" b="1" dirty="0" err="1" smtClean="0">
                <a:solidFill>
                  <a:srgbClr val="CC0099"/>
                </a:solidFill>
              </a:rPr>
              <a:t>endometrioma</a:t>
            </a:r>
            <a:r>
              <a:rPr lang="tr-TR" sz="3600" b="1" dirty="0" smtClean="0">
                <a:solidFill>
                  <a:srgbClr val="CC0099"/>
                </a:solidFill>
              </a:rPr>
              <a:t> sıklığı</a:t>
            </a:r>
            <a:endParaRPr lang="tr-TR" sz="36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17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smtClean="0">
                <a:solidFill>
                  <a:srgbClr val="CC0099"/>
                </a:solidFill>
              </a:rPr>
              <a:t>Risk Faktörleri</a:t>
            </a:r>
            <a:endParaRPr lang="tr-TR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r>
              <a:rPr lang="tr-TR" b="1" dirty="0" err="1" smtClean="0"/>
              <a:t>Obstrüktif</a:t>
            </a:r>
            <a:r>
              <a:rPr lang="tr-TR" b="1" dirty="0" smtClean="0"/>
              <a:t> </a:t>
            </a:r>
            <a:r>
              <a:rPr lang="tr-TR" b="1" dirty="0" err="1" smtClean="0"/>
              <a:t>Müllerian</a:t>
            </a:r>
            <a:r>
              <a:rPr lang="tr-TR" b="1" dirty="0" smtClean="0"/>
              <a:t> anomaliler</a:t>
            </a:r>
          </a:p>
          <a:p>
            <a:r>
              <a:rPr lang="tr-TR" dirty="0" smtClean="0"/>
              <a:t>Aile öyküsü</a:t>
            </a:r>
          </a:p>
          <a:p>
            <a:r>
              <a:rPr lang="tr-TR" dirty="0" smtClean="0"/>
              <a:t>Erken </a:t>
            </a:r>
            <a:r>
              <a:rPr lang="tr-TR" dirty="0" err="1" smtClean="0"/>
              <a:t>menarş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CC0099"/>
                </a:solidFill>
              </a:rPr>
              <a:t>Endometriozun</a:t>
            </a:r>
            <a:r>
              <a:rPr lang="tr-TR" b="1" dirty="0" smtClean="0">
                <a:solidFill>
                  <a:srgbClr val="CC0099"/>
                </a:solidFill>
              </a:rPr>
              <a:t> doğal seyri?</a:t>
            </a:r>
            <a:endParaRPr lang="tr-TR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72032"/>
          </a:xfrm>
        </p:spPr>
        <p:txBody>
          <a:bodyPr>
            <a:normAutofit/>
          </a:bodyPr>
          <a:lstStyle/>
          <a:p>
            <a:r>
              <a:rPr lang="tr-TR" dirty="0" smtClean="0"/>
              <a:t>Evre I veya II </a:t>
            </a:r>
            <a:r>
              <a:rPr lang="tr-TR" dirty="0" err="1" smtClean="0"/>
              <a:t>endometrioziste</a:t>
            </a:r>
            <a:r>
              <a:rPr lang="tr-TR" dirty="0" smtClean="0"/>
              <a:t> ilerlememe veya gerileme olabilir ???</a:t>
            </a:r>
          </a:p>
          <a:p>
            <a:endParaRPr lang="tr-TR" sz="1000" dirty="0" smtClean="0"/>
          </a:p>
          <a:p>
            <a:endParaRPr lang="tr-TR" sz="1000" dirty="0" smtClean="0"/>
          </a:p>
          <a:p>
            <a:pPr>
              <a:buNone/>
            </a:pPr>
            <a:endParaRPr lang="tr-TR" sz="1000" dirty="0" smtClean="0"/>
          </a:p>
          <a:p>
            <a:r>
              <a:rPr lang="tr-TR" dirty="0" smtClean="0"/>
              <a:t>Ancak </a:t>
            </a:r>
            <a:r>
              <a:rPr lang="tr-TR" dirty="0" err="1" smtClean="0"/>
              <a:t>endometriomalarda</a:t>
            </a:r>
            <a:r>
              <a:rPr lang="tr-TR" dirty="0" smtClean="0"/>
              <a:t> böyle bir olasılık yoktur </a:t>
            </a:r>
          </a:p>
          <a:p>
            <a:pPr lvl="8">
              <a:buNone/>
            </a:pPr>
            <a:r>
              <a:rPr lang="tr-TR" dirty="0" err="1" smtClean="0">
                <a:solidFill>
                  <a:srgbClr val="002060"/>
                </a:solidFill>
              </a:rPr>
              <a:t>Brosens</a:t>
            </a:r>
            <a:r>
              <a:rPr lang="tr-TR" dirty="0" smtClean="0">
                <a:solidFill>
                  <a:srgbClr val="002060"/>
                </a:solidFill>
              </a:rPr>
              <a:t> I </a:t>
            </a:r>
            <a:r>
              <a:rPr lang="tr-TR" dirty="0" err="1" smtClean="0">
                <a:solidFill>
                  <a:srgbClr val="002060"/>
                </a:solidFill>
              </a:rPr>
              <a:t>Human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1994</a:t>
            </a:r>
          </a:p>
          <a:p>
            <a:pPr lvl="8">
              <a:buNone/>
            </a:pPr>
            <a:r>
              <a:rPr lang="tr-TR" dirty="0" err="1" smtClean="0">
                <a:solidFill>
                  <a:srgbClr val="002060"/>
                </a:solidFill>
              </a:rPr>
              <a:t>Benagiano</a:t>
            </a:r>
            <a:r>
              <a:rPr lang="tr-TR" dirty="0" smtClean="0">
                <a:solidFill>
                  <a:srgbClr val="002060"/>
                </a:solidFill>
              </a:rPr>
              <a:t> G et al, RBM Online 2018</a:t>
            </a:r>
          </a:p>
          <a:p>
            <a:pPr>
              <a:buNone/>
            </a:pPr>
            <a:r>
              <a:rPr lang="tr-TR" dirty="0" smtClean="0"/>
              <a:t>	</a:t>
            </a:r>
            <a:endParaRPr lang="tr-TR" sz="1900" dirty="0" smtClean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C0099"/>
                </a:solidFill>
              </a:rPr>
              <a:t>Tanı gecikmesi</a:t>
            </a:r>
            <a:endParaRPr lang="tr-TR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257800"/>
          </a:xfrm>
        </p:spPr>
        <p:txBody>
          <a:bodyPr>
            <a:normAutofit/>
          </a:bodyPr>
          <a:lstStyle/>
          <a:p>
            <a:r>
              <a:rPr lang="tr-TR" dirty="0" smtClean="0"/>
              <a:t>Tanı gecikmesi yaklaşık 6-11 yıl</a:t>
            </a:r>
          </a:p>
          <a:p>
            <a:pPr lvl="8">
              <a:buNone/>
            </a:pPr>
            <a:r>
              <a:rPr lang="tr-TR" dirty="0" smtClean="0"/>
              <a:t>		</a:t>
            </a:r>
            <a:r>
              <a:rPr lang="tr-TR" dirty="0" err="1" smtClean="0">
                <a:solidFill>
                  <a:srgbClr val="002060"/>
                </a:solidFill>
              </a:rPr>
              <a:t>Gordts</a:t>
            </a:r>
            <a:r>
              <a:rPr lang="tr-TR" dirty="0" smtClean="0">
                <a:solidFill>
                  <a:srgbClr val="002060"/>
                </a:solidFill>
              </a:rPr>
              <a:t> S et al, </a:t>
            </a:r>
            <a:r>
              <a:rPr lang="tr-TR" dirty="0" err="1" smtClean="0">
                <a:solidFill>
                  <a:srgbClr val="002060"/>
                </a:solidFill>
              </a:rPr>
              <a:t>Gynecol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Surg</a:t>
            </a:r>
            <a:r>
              <a:rPr lang="tr-TR" dirty="0" smtClean="0">
                <a:solidFill>
                  <a:srgbClr val="002060"/>
                </a:solidFill>
              </a:rPr>
              <a:t> 2015</a:t>
            </a:r>
          </a:p>
          <a:p>
            <a:pPr lvl="8">
              <a:buNone/>
            </a:pPr>
            <a:endParaRPr lang="tr-TR" b="1" dirty="0" smtClean="0">
              <a:solidFill>
                <a:srgbClr val="CC0099"/>
              </a:solidFill>
            </a:endParaRPr>
          </a:p>
          <a:p>
            <a:r>
              <a:rPr lang="tr-TR" dirty="0" smtClean="0"/>
              <a:t>Erişkin </a:t>
            </a:r>
            <a:r>
              <a:rPr lang="tr-TR" dirty="0" err="1" smtClean="0"/>
              <a:t>endometriozis</a:t>
            </a:r>
            <a:r>
              <a:rPr lang="tr-TR" dirty="0" smtClean="0"/>
              <a:t> olgularının 2/3 ünde semptomlar </a:t>
            </a:r>
            <a:r>
              <a:rPr lang="tr-TR" dirty="0" err="1" smtClean="0"/>
              <a:t>adölesan</a:t>
            </a:r>
            <a:r>
              <a:rPr lang="tr-TR" dirty="0" smtClean="0"/>
              <a:t> döneminden itibaren var</a:t>
            </a:r>
          </a:p>
          <a:p>
            <a:pPr lvl="8">
              <a:buNone/>
            </a:pPr>
            <a:r>
              <a:rPr lang="tr-TR" dirty="0" smtClean="0"/>
              <a:t>		 </a:t>
            </a:r>
            <a:r>
              <a:rPr lang="tr-TR" dirty="0" err="1" smtClean="0">
                <a:solidFill>
                  <a:srgbClr val="002060"/>
                </a:solidFill>
              </a:rPr>
              <a:t>Greene</a:t>
            </a:r>
            <a:r>
              <a:rPr lang="tr-TR" dirty="0" smtClean="0">
                <a:solidFill>
                  <a:srgbClr val="002060"/>
                </a:solidFill>
              </a:rPr>
              <a:t> R, </a:t>
            </a:r>
            <a:r>
              <a:rPr lang="tr-TR" dirty="0" err="1" smtClean="0">
                <a:solidFill>
                  <a:srgbClr val="002060"/>
                </a:solidFill>
              </a:rPr>
              <a:t>Fertil</a:t>
            </a:r>
            <a:r>
              <a:rPr lang="tr-TR" dirty="0" smtClean="0">
                <a:solidFill>
                  <a:srgbClr val="002060"/>
                </a:solidFill>
              </a:rPr>
              <a:t> Steril 2009</a:t>
            </a:r>
          </a:p>
          <a:p>
            <a:pPr lvl="8">
              <a:buNone/>
            </a:pPr>
            <a:endParaRPr lang="tr-TR" b="1" dirty="0" smtClean="0">
              <a:solidFill>
                <a:srgbClr val="CC0099"/>
              </a:solidFill>
            </a:endParaRPr>
          </a:p>
          <a:p>
            <a:r>
              <a:rPr lang="tr-TR" dirty="0" smtClean="0"/>
              <a:t>Tanı gecikmesi ne kadar uzun ise </a:t>
            </a:r>
            <a:r>
              <a:rPr lang="tr-TR" dirty="0" err="1" smtClean="0"/>
              <a:t>endometriozis</a:t>
            </a:r>
            <a:r>
              <a:rPr lang="tr-TR" dirty="0" smtClean="0"/>
              <a:t> evresi o kadar ileri</a:t>
            </a:r>
          </a:p>
          <a:p>
            <a:pPr lvl="8">
              <a:buNone/>
            </a:pPr>
            <a:r>
              <a:rPr lang="tr-TR" dirty="0" smtClean="0"/>
              <a:t>	</a:t>
            </a:r>
            <a:r>
              <a:rPr lang="tr-TR" dirty="0" err="1" smtClean="0">
                <a:solidFill>
                  <a:srgbClr val="002060"/>
                </a:solidFill>
              </a:rPr>
              <a:t>Benagiano</a:t>
            </a:r>
            <a:r>
              <a:rPr lang="tr-TR" dirty="0" smtClean="0">
                <a:solidFill>
                  <a:srgbClr val="002060"/>
                </a:solidFill>
              </a:rPr>
              <a:t> G et al, RBM Online 2018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8060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C0099"/>
                </a:solidFill>
              </a:rPr>
              <a:t>Tanı yöntemleri</a:t>
            </a:r>
            <a:endParaRPr lang="tr-TR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r>
              <a:rPr lang="tr-TR" dirty="0" smtClean="0"/>
              <a:t>İYİ ANAMNEZ ve YAKINMALARIN HAFİFE ALINMAMASI</a:t>
            </a:r>
          </a:p>
          <a:p>
            <a:pPr lvl="2"/>
            <a:r>
              <a:rPr lang="tr-TR" dirty="0" smtClean="0"/>
              <a:t>Özellikle tedaviye cevapsız pelvik ağrı/</a:t>
            </a:r>
            <a:r>
              <a:rPr lang="tr-TR" dirty="0" err="1" smtClean="0"/>
              <a:t>dismenore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US</a:t>
            </a:r>
          </a:p>
          <a:p>
            <a:endParaRPr lang="tr-TR" dirty="0" smtClean="0"/>
          </a:p>
          <a:p>
            <a:r>
              <a:rPr lang="tr-TR" dirty="0" smtClean="0"/>
              <a:t>MRI</a:t>
            </a:r>
          </a:p>
          <a:p>
            <a:pPr>
              <a:buNone/>
            </a:pPr>
            <a:endParaRPr lang="tr-TR" dirty="0" smtClean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192.168.10.153\genel_paylasim\Dr  Ümit İNCEBOZ\usg görüntüsü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2419658" cy="1857388"/>
          </a:xfrm>
          <a:prstGeom prst="rect">
            <a:avLst/>
          </a:prstGeom>
          <a:noFill/>
        </p:spPr>
      </p:pic>
      <p:pic>
        <p:nvPicPr>
          <p:cNvPr id="1027" name="Picture 3" descr="\\192.168.10.153\genel_paylasim\Dr  Ümit İNCEBOZ\ULTRASON TARAMALAR YENİ\UL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571612"/>
            <a:ext cx="2571768" cy="1945546"/>
          </a:xfrm>
          <a:prstGeom prst="rect">
            <a:avLst/>
          </a:prstGeom>
          <a:noFill/>
        </p:spPr>
      </p:pic>
      <p:pic>
        <p:nvPicPr>
          <p:cNvPr id="1028" name="Picture 4" descr="\\192.168.10.153\genel_paylasim\Dr  Ümit İNCEBOZ\TARAMALAR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643050"/>
            <a:ext cx="2500330" cy="1885530"/>
          </a:xfrm>
          <a:prstGeom prst="rect">
            <a:avLst/>
          </a:prstGeom>
          <a:noFill/>
        </p:spPr>
      </p:pic>
      <p:sp>
        <p:nvSpPr>
          <p:cNvPr id="5" name="4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C0099"/>
                </a:solidFill>
              </a:rPr>
              <a:t>Ultrasonografi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339973"/>
          </a:xfrm>
        </p:spPr>
        <p:txBody>
          <a:bodyPr/>
          <a:lstStyle/>
          <a:p>
            <a:r>
              <a:rPr lang="tr-TR" dirty="0" smtClean="0"/>
              <a:t>Duyarlılık %80-85</a:t>
            </a:r>
          </a:p>
          <a:p>
            <a:r>
              <a:rPr lang="tr-TR" dirty="0" smtClean="0"/>
              <a:t>Özgünlük %90-95</a:t>
            </a:r>
            <a:endParaRPr lang="tr-TR" dirty="0"/>
          </a:p>
        </p:txBody>
      </p:sp>
      <p:pic>
        <p:nvPicPr>
          <p:cNvPr id="6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C0099"/>
                </a:solidFill>
              </a:rPr>
              <a:t>MRI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4357694"/>
            <a:ext cx="8229600" cy="1768469"/>
          </a:xfrm>
        </p:spPr>
        <p:txBody>
          <a:bodyPr/>
          <a:lstStyle/>
          <a:p>
            <a:r>
              <a:rPr lang="tr-TR" dirty="0" smtClean="0"/>
              <a:t>Duyarlılık &gt;%90</a:t>
            </a:r>
          </a:p>
          <a:p>
            <a:r>
              <a:rPr lang="tr-TR" dirty="0" smtClean="0"/>
              <a:t>Özgünlük &gt;%90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  <p:pic>
        <p:nvPicPr>
          <p:cNvPr id="15362" name="Picture 2" descr="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643050"/>
            <a:ext cx="4191000" cy="2486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C0099"/>
                </a:solidFill>
              </a:rPr>
              <a:t>“</a:t>
            </a:r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” ?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4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Çocukluktan erişkinliğe geçiş dönemi</a:t>
            </a:r>
          </a:p>
          <a:p>
            <a:endParaRPr lang="tr-TR" b="1" dirty="0"/>
          </a:p>
          <a:p>
            <a:r>
              <a:rPr lang="tr-TR" b="1" dirty="0" smtClean="0"/>
              <a:t>Yaş Sınırı?</a:t>
            </a:r>
          </a:p>
          <a:p>
            <a:pPr lvl="1"/>
            <a:r>
              <a:rPr lang="tr-TR" b="1" dirty="0" smtClean="0"/>
              <a:t>10-19 (WHO)</a:t>
            </a:r>
          </a:p>
          <a:p>
            <a:pPr lvl="1"/>
            <a:r>
              <a:rPr lang="tr-TR" b="1" dirty="0" smtClean="0"/>
              <a:t>13-18 (PUBMED)</a:t>
            </a:r>
          </a:p>
          <a:p>
            <a:pPr lvl="1"/>
            <a:r>
              <a:rPr lang="tr-TR" b="1" dirty="0" smtClean="0"/>
              <a:t>13-17 (EMBASE)</a:t>
            </a:r>
          </a:p>
          <a:p>
            <a:pPr lvl="1"/>
            <a:r>
              <a:rPr lang="en-US" b="1" dirty="0"/>
              <a:t>11-21 </a:t>
            </a:r>
            <a:r>
              <a:rPr lang="tr-TR" b="1" dirty="0" smtClean="0"/>
              <a:t>(AAP)</a:t>
            </a:r>
          </a:p>
          <a:p>
            <a:pPr lvl="1"/>
            <a:endParaRPr lang="tr-TR" b="1" dirty="0"/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tr-TR" sz="4000" b="1" dirty="0" err="1" smtClean="0">
                <a:solidFill>
                  <a:srgbClr val="CC0099"/>
                </a:solidFill>
              </a:rPr>
              <a:t>Adölesan</a:t>
            </a:r>
            <a:r>
              <a:rPr lang="tr-TR" sz="4000" b="1" dirty="0" smtClean="0">
                <a:solidFill>
                  <a:srgbClr val="CC0099"/>
                </a:solidFill>
              </a:rPr>
              <a:t> </a:t>
            </a:r>
            <a:r>
              <a:rPr lang="tr-TR" sz="4000" b="1" dirty="0" err="1" smtClean="0">
                <a:solidFill>
                  <a:srgbClr val="CC0099"/>
                </a:solidFill>
              </a:rPr>
              <a:t>endometrioma</a:t>
            </a:r>
            <a:r>
              <a:rPr lang="tr-TR" sz="4000" b="1" dirty="0" smtClean="0">
                <a:solidFill>
                  <a:srgbClr val="CC0099"/>
                </a:solidFill>
              </a:rPr>
              <a:t> olgularında tedavi</a:t>
            </a:r>
            <a:endParaRPr lang="tr-TR" sz="4000" b="1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tr-TR" dirty="0" smtClean="0"/>
              <a:t>Erken </a:t>
            </a:r>
            <a:r>
              <a:rPr lang="tr-TR" dirty="0"/>
              <a:t>evre tanı koymak önemli bir </a:t>
            </a:r>
            <a:r>
              <a:rPr lang="tr-TR" dirty="0" smtClean="0"/>
              <a:t>amaç</a:t>
            </a:r>
          </a:p>
          <a:p>
            <a:r>
              <a:rPr lang="tr-TR" dirty="0" smtClean="0"/>
              <a:t>İlerlemiş olgularda </a:t>
            </a:r>
            <a:r>
              <a:rPr lang="tr-TR" dirty="0" err="1" smtClean="0"/>
              <a:t>over</a:t>
            </a:r>
            <a:r>
              <a:rPr lang="tr-TR" dirty="0" smtClean="0"/>
              <a:t> korteksinde </a:t>
            </a:r>
            <a:r>
              <a:rPr lang="tr-TR" dirty="0" err="1" smtClean="0"/>
              <a:t>fibrozis</a:t>
            </a:r>
            <a:r>
              <a:rPr lang="tr-TR" dirty="0" smtClean="0"/>
              <a:t> ve </a:t>
            </a:r>
            <a:r>
              <a:rPr lang="tr-TR" dirty="0" err="1" smtClean="0"/>
              <a:t>over</a:t>
            </a:r>
            <a:r>
              <a:rPr lang="tr-TR" dirty="0" smtClean="0"/>
              <a:t> rezerv azalması riski!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ouble-edged sword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3121" y="1916832"/>
            <a:ext cx="4724400" cy="36004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2 Oval"/>
          <p:cNvSpPr/>
          <p:nvPr/>
        </p:nvSpPr>
        <p:spPr>
          <a:xfrm>
            <a:off x="5643570" y="3393281"/>
            <a:ext cx="1143008" cy="928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Başlık"/>
          <p:cNvSpPr>
            <a:spLocks noGrp="1"/>
          </p:cNvSpPr>
          <p:nvPr>
            <p:ph type="title"/>
          </p:nvPr>
        </p:nvSpPr>
        <p:spPr>
          <a:xfrm>
            <a:off x="467544" y="74598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endometriomada</a:t>
            </a:r>
            <a:r>
              <a:rPr lang="tr-TR" b="1" dirty="0" smtClean="0">
                <a:solidFill>
                  <a:srgbClr val="CC0099"/>
                </a:solidFill>
              </a:rPr>
              <a:t> cerrahi??</a:t>
            </a:r>
            <a:endParaRPr lang="tr-TR" b="1" dirty="0">
              <a:solidFill>
                <a:srgbClr val="CC0099"/>
              </a:solidFill>
            </a:endParaRPr>
          </a:p>
        </p:txBody>
      </p:sp>
      <p:pic>
        <p:nvPicPr>
          <p:cNvPr id="8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Başlık"/>
          <p:cNvSpPr>
            <a:spLocks noGrp="1"/>
          </p:cNvSpPr>
          <p:nvPr>
            <p:ph type="title"/>
          </p:nvPr>
        </p:nvSpPr>
        <p:spPr>
          <a:xfrm>
            <a:off x="467544" y="4560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endometriomada</a:t>
            </a:r>
            <a:r>
              <a:rPr lang="tr-TR" b="1" dirty="0" smtClean="0">
                <a:solidFill>
                  <a:srgbClr val="CC0099"/>
                </a:solidFill>
              </a:rPr>
              <a:t> cerrahi??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/>
              <a:t>rezerv azalması riski </a:t>
            </a:r>
            <a:endParaRPr lang="tr-TR" dirty="0" smtClean="0"/>
          </a:p>
          <a:p>
            <a:r>
              <a:rPr lang="tr-TR" dirty="0" smtClean="0"/>
              <a:t>Cerrahinin </a:t>
            </a:r>
            <a:r>
              <a:rPr lang="tr-TR" dirty="0"/>
              <a:t>kendisi de endometriozis gelişimini indükleyebilir </a:t>
            </a:r>
            <a:endParaRPr lang="tr-TR" dirty="0" smtClean="0"/>
          </a:p>
          <a:p>
            <a:r>
              <a:rPr lang="tr-TR" dirty="0" smtClean="0"/>
              <a:t>Cerrahi </a:t>
            </a:r>
            <a:r>
              <a:rPr lang="tr-TR" dirty="0"/>
              <a:t>yapıldığında yaş ne kadar genç ise </a:t>
            </a:r>
            <a:r>
              <a:rPr lang="tr-TR" dirty="0" err="1"/>
              <a:t>rekürrens</a:t>
            </a:r>
            <a:r>
              <a:rPr lang="tr-TR" dirty="0"/>
              <a:t> o kadar fazla</a:t>
            </a: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 marL="3200400" lvl="7" indent="0">
              <a:buNone/>
            </a:pPr>
            <a:r>
              <a:rPr lang="tr-TR" dirty="0" smtClean="0"/>
              <a:t>	</a:t>
            </a:r>
            <a:r>
              <a:rPr lang="tr-TR" dirty="0" err="1" smtClean="0">
                <a:solidFill>
                  <a:srgbClr val="002060"/>
                </a:solidFill>
              </a:rPr>
              <a:t>Benagiano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>
                <a:solidFill>
                  <a:srgbClr val="002060"/>
                </a:solidFill>
              </a:rPr>
              <a:t>G; RBM Online et al </a:t>
            </a:r>
            <a:r>
              <a:rPr lang="tr-TR" dirty="0" smtClean="0">
                <a:solidFill>
                  <a:srgbClr val="002060"/>
                </a:solidFill>
              </a:rPr>
              <a:t>2018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8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75" y="90206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2379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980728"/>
            <a:ext cx="8712968" cy="795500"/>
          </a:xfrm>
        </p:spPr>
        <p:txBody>
          <a:bodyPr>
            <a:noAutofit/>
          </a:bodyPr>
          <a:lstStyle/>
          <a:p>
            <a:r>
              <a:rPr lang="tr-TR" sz="3600" b="1" dirty="0" err="1">
                <a:solidFill>
                  <a:srgbClr val="CC0099"/>
                </a:solidFill>
              </a:rPr>
              <a:t>Adölesan</a:t>
            </a:r>
            <a:r>
              <a:rPr lang="tr-TR" sz="3600" b="1" dirty="0">
                <a:solidFill>
                  <a:srgbClr val="CC0099"/>
                </a:solidFill>
              </a:rPr>
              <a:t> </a:t>
            </a:r>
            <a:r>
              <a:rPr lang="tr-TR" sz="3600" b="1" dirty="0" err="1">
                <a:solidFill>
                  <a:srgbClr val="CC0099"/>
                </a:solidFill>
              </a:rPr>
              <a:t>endometrioma</a:t>
            </a:r>
            <a:r>
              <a:rPr lang="tr-TR" sz="3600" b="1" dirty="0">
                <a:solidFill>
                  <a:srgbClr val="CC0099"/>
                </a:solidFill>
              </a:rPr>
              <a:t> olgularında tedavi</a:t>
            </a:r>
            <a:endParaRPr lang="tr-TR" sz="3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tr-TR" dirty="0" smtClean="0"/>
              <a:t>ÖNCELİK TIBBİ TEDAVİ!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tr-TR" sz="4000" b="1" dirty="0" err="1" smtClean="0">
                <a:solidFill>
                  <a:srgbClr val="CC0099"/>
                </a:solidFill>
              </a:rPr>
              <a:t>Adölesan</a:t>
            </a:r>
            <a:r>
              <a:rPr lang="tr-TR" sz="4000" b="1" dirty="0" smtClean="0">
                <a:solidFill>
                  <a:srgbClr val="CC0099"/>
                </a:solidFill>
              </a:rPr>
              <a:t> </a:t>
            </a:r>
            <a:r>
              <a:rPr lang="tr-TR" sz="4000" b="1" dirty="0" err="1" smtClean="0">
                <a:solidFill>
                  <a:srgbClr val="CC0099"/>
                </a:solidFill>
              </a:rPr>
              <a:t>endometrioma</a:t>
            </a:r>
            <a:r>
              <a:rPr lang="tr-TR" sz="4000" b="1" dirty="0" smtClean="0">
                <a:solidFill>
                  <a:srgbClr val="CC0099"/>
                </a:solidFill>
              </a:rPr>
              <a:t> olgularında tedavi</a:t>
            </a:r>
            <a:endParaRPr lang="tr-TR" sz="4000" b="1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tr-TR" dirty="0" smtClean="0"/>
              <a:t>TIBBİ TEDAVİ</a:t>
            </a:r>
          </a:p>
          <a:p>
            <a:pPr lvl="1"/>
            <a:r>
              <a:rPr lang="tr-TR" dirty="0" smtClean="0"/>
              <a:t>NSAİİ (?)</a:t>
            </a:r>
          </a:p>
          <a:p>
            <a:pPr lvl="1"/>
            <a:r>
              <a:rPr lang="tr-TR" dirty="0" smtClean="0"/>
              <a:t>Kombine Oral </a:t>
            </a:r>
            <a:r>
              <a:rPr lang="tr-TR" dirty="0" err="1" smtClean="0"/>
              <a:t>Kontraseptifler</a:t>
            </a:r>
            <a:r>
              <a:rPr lang="tr-TR" dirty="0" smtClean="0"/>
              <a:t> (KOK)</a:t>
            </a:r>
          </a:p>
          <a:p>
            <a:pPr lvl="1"/>
            <a:r>
              <a:rPr lang="tr-TR" dirty="0" err="1" smtClean="0"/>
              <a:t>Progestinler</a:t>
            </a:r>
            <a:r>
              <a:rPr lang="tr-TR" dirty="0" smtClean="0"/>
              <a:t> (NETA?, </a:t>
            </a:r>
            <a:r>
              <a:rPr lang="tr-TR" dirty="0" err="1" smtClean="0"/>
              <a:t>Dienogest</a:t>
            </a:r>
            <a:r>
              <a:rPr lang="tr-TR" dirty="0" smtClean="0"/>
              <a:t>?)</a:t>
            </a:r>
          </a:p>
          <a:p>
            <a:pPr lvl="1"/>
            <a:r>
              <a:rPr lang="tr-TR" dirty="0" err="1" smtClean="0"/>
              <a:t>GnRH</a:t>
            </a:r>
            <a:r>
              <a:rPr lang="tr-TR" dirty="0" smtClean="0"/>
              <a:t>-a</a:t>
            </a:r>
          </a:p>
          <a:p>
            <a:pPr lvl="1"/>
            <a:r>
              <a:rPr lang="tr-TR" dirty="0" smtClean="0"/>
              <a:t>Yeni ufuklar (?)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2367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/>
          </a:bodyPr>
          <a:lstStyle/>
          <a:p>
            <a:r>
              <a:rPr lang="tr-TR" sz="4000" b="1" dirty="0" err="1" smtClean="0">
                <a:solidFill>
                  <a:srgbClr val="CC0099"/>
                </a:solidFill>
              </a:rPr>
              <a:t>Adölesan</a:t>
            </a:r>
            <a:r>
              <a:rPr lang="tr-TR" sz="4000" b="1" dirty="0" smtClean="0">
                <a:solidFill>
                  <a:srgbClr val="CC0099"/>
                </a:solidFill>
              </a:rPr>
              <a:t> </a:t>
            </a:r>
            <a:r>
              <a:rPr lang="tr-TR" sz="4000" b="1" dirty="0" err="1" smtClean="0">
                <a:solidFill>
                  <a:srgbClr val="CC0099"/>
                </a:solidFill>
              </a:rPr>
              <a:t>endometrioma</a:t>
            </a:r>
            <a:r>
              <a:rPr lang="tr-TR" sz="4000" b="1" dirty="0" smtClean="0">
                <a:solidFill>
                  <a:srgbClr val="CC0099"/>
                </a:solidFill>
              </a:rPr>
              <a:t> NSAİİ/KOK</a:t>
            </a:r>
            <a:endParaRPr lang="tr-TR" sz="4000" b="1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tr-TR" dirty="0" smtClean="0"/>
              <a:t>İlk seçenek ilaçlar</a:t>
            </a:r>
          </a:p>
          <a:p>
            <a:r>
              <a:rPr lang="tr-TR" dirty="0" smtClean="0"/>
              <a:t>KOK </a:t>
            </a:r>
            <a:r>
              <a:rPr lang="tr-TR" dirty="0" err="1" smtClean="0"/>
              <a:t>kontinu</a:t>
            </a:r>
            <a:r>
              <a:rPr lang="tr-TR" dirty="0" smtClean="0"/>
              <a:t> kullanım önemli</a:t>
            </a:r>
          </a:p>
          <a:p>
            <a:r>
              <a:rPr lang="tr-TR" dirty="0" smtClean="0"/>
              <a:t>Hangi KOK ???</a:t>
            </a:r>
          </a:p>
          <a:p>
            <a:r>
              <a:rPr lang="tr-TR" dirty="0" smtClean="0"/>
              <a:t>6 ayda bir kontrol (büyüme?/semptomların takibi?)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2367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/>
          </a:bodyPr>
          <a:lstStyle/>
          <a:p>
            <a:r>
              <a:rPr lang="tr-TR" sz="4000" b="1" dirty="0" err="1" smtClean="0">
                <a:solidFill>
                  <a:srgbClr val="CC0099"/>
                </a:solidFill>
              </a:rPr>
              <a:t>Adölesan</a:t>
            </a:r>
            <a:r>
              <a:rPr lang="tr-TR" sz="4000" b="1" dirty="0" smtClean="0">
                <a:solidFill>
                  <a:srgbClr val="CC0099"/>
                </a:solidFill>
              </a:rPr>
              <a:t> </a:t>
            </a:r>
            <a:r>
              <a:rPr lang="tr-TR" sz="4000" b="1" dirty="0" err="1" smtClean="0">
                <a:solidFill>
                  <a:srgbClr val="CC0099"/>
                </a:solidFill>
              </a:rPr>
              <a:t>endometrioma</a:t>
            </a:r>
            <a:r>
              <a:rPr lang="tr-TR" sz="4000" b="1" dirty="0" smtClean="0">
                <a:solidFill>
                  <a:srgbClr val="CC0099"/>
                </a:solidFill>
              </a:rPr>
              <a:t> </a:t>
            </a:r>
            <a:r>
              <a:rPr lang="tr-TR" sz="4000" b="1" dirty="0" err="1" smtClean="0">
                <a:solidFill>
                  <a:srgbClr val="CC0099"/>
                </a:solidFill>
              </a:rPr>
              <a:t>Progestinler</a:t>
            </a:r>
            <a:endParaRPr lang="tr-TR" sz="4000" b="1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tr-TR" dirty="0" smtClean="0"/>
              <a:t>Yeterli Veri yok</a:t>
            </a:r>
          </a:p>
          <a:p>
            <a:r>
              <a:rPr lang="tr-TR" dirty="0" smtClean="0"/>
              <a:t>Depo MPA için kemik yoğunluk azalması riski?</a:t>
            </a:r>
          </a:p>
          <a:p>
            <a:r>
              <a:rPr lang="tr-TR" dirty="0" err="1" smtClean="0"/>
              <a:t>Dienogest</a:t>
            </a:r>
            <a:r>
              <a:rPr lang="tr-TR" dirty="0" smtClean="0"/>
              <a:t>???</a:t>
            </a:r>
          </a:p>
          <a:p>
            <a:pPr lvl="2"/>
            <a:r>
              <a:rPr lang="tr-TR" dirty="0"/>
              <a:t>VISADO çalışması </a:t>
            </a:r>
            <a:r>
              <a:rPr lang="tr-TR" dirty="0" smtClean="0"/>
              <a:t>…Etkin ancak kemik yoğunluk azalması nedeniyle çalışma erken sonlandırılmış</a:t>
            </a:r>
          </a:p>
          <a:p>
            <a:pPr lvl="5"/>
            <a:r>
              <a:rPr lang="tr-TR" dirty="0"/>
              <a:t>Ebert AD et al. J Pediatr </a:t>
            </a:r>
            <a:r>
              <a:rPr lang="tr-TR" dirty="0" err="1"/>
              <a:t>Adolescent</a:t>
            </a:r>
            <a:r>
              <a:rPr lang="tr-TR" dirty="0"/>
              <a:t> </a:t>
            </a:r>
            <a:r>
              <a:rPr lang="tr-TR" dirty="0" err="1"/>
              <a:t>Gynecol</a:t>
            </a:r>
            <a:r>
              <a:rPr lang="tr-TR" dirty="0"/>
              <a:t> 2017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040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/>
          </a:bodyPr>
          <a:lstStyle/>
          <a:p>
            <a:r>
              <a:rPr lang="tr-TR" sz="4000" b="1" dirty="0" err="1" smtClean="0">
                <a:solidFill>
                  <a:srgbClr val="CC0099"/>
                </a:solidFill>
              </a:rPr>
              <a:t>Adölesan</a:t>
            </a:r>
            <a:r>
              <a:rPr lang="tr-TR" sz="4000" b="1" dirty="0" smtClean="0">
                <a:solidFill>
                  <a:srgbClr val="CC0099"/>
                </a:solidFill>
              </a:rPr>
              <a:t> </a:t>
            </a:r>
            <a:r>
              <a:rPr lang="tr-TR" sz="4000" b="1" dirty="0" err="1" smtClean="0">
                <a:solidFill>
                  <a:srgbClr val="CC0099"/>
                </a:solidFill>
              </a:rPr>
              <a:t>endometrioma</a:t>
            </a:r>
            <a:r>
              <a:rPr lang="tr-TR" sz="4000" b="1" dirty="0" smtClean="0">
                <a:solidFill>
                  <a:srgbClr val="CC0099"/>
                </a:solidFill>
              </a:rPr>
              <a:t> </a:t>
            </a:r>
            <a:r>
              <a:rPr lang="tr-TR" sz="4000" b="1" dirty="0" err="1" smtClean="0">
                <a:solidFill>
                  <a:srgbClr val="CC0099"/>
                </a:solidFill>
              </a:rPr>
              <a:t>GnRH</a:t>
            </a:r>
            <a:r>
              <a:rPr lang="tr-TR" sz="4000" b="1" dirty="0" smtClean="0">
                <a:solidFill>
                  <a:srgbClr val="CC0099"/>
                </a:solidFill>
              </a:rPr>
              <a:t>-a</a:t>
            </a:r>
            <a:endParaRPr lang="tr-TR" sz="4000" b="1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76464"/>
          </a:xfrm>
        </p:spPr>
        <p:txBody>
          <a:bodyPr>
            <a:normAutofit/>
          </a:bodyPr>
          <a:lstStyle/>
          <a:p>
            <a:r>
              <a:rPr lang="tr-TR" dirty="0" smtClean="0"/>
              <a:t>Etkin ANCAK!!!</a:t>
            </a:r>
          </a:p>
          <a:p>
            <a:r>
              <a:rPr lang="tr-TR" b="1" dirty="0" smtClean="0"/>
              <a:t>Kemik </a:t>
            </a:r>
            <a:r>
              <a:rPr lang="tr-TR" b="1" dirty="0" err="1" smtClean="0"/>
              <a:t>minerilizasyon</a:t>
            </a:r>
            <a:r>
              <a:rPr lang="tr-TR" b="1" dirty="0" smtClean="0"/>
              <a:t> bozulması riski </a:t>
            </a:r>
            <a:r>
              <a:rPr lang="tr-TR" dirty="0" smtClean="0"/>
              <a:t>(</a:t>
            </a:r>
            <a:r>
              <a:rPr lang="tr-TR" dirty="0" err="1" smtClean="0"/>
              <a:t>hipoöstrojenik</a:t>
            </a:r>
            <a:r>
              <a:rPr lang="tr-TR" dirty="0" smtClean="0"/>
              <a:t> </a:t>
            </a:r>
            <a:r>
              <a:rPr lang="tr-TR" dirty="0" smtClean="0"/>
              <a:t>durum nedeniyle</a:t>
            </a:r>
            <a:r>
              <a:rPr lang="tr-TR" dirty="0" smtClean="0"/>
              <a:t>)</a:t>
            </a:r>
          </a:p>
          <a:p>
            <a:r>
              <a:rPr lang="tr-TR" dirty="0" smtClean="0"/>
              <a:t>17 yaş ve altına önerilmez</a:t>
            </a:r>
          </a:p>
          <a:p>
            <a:r>
              <a:rPr lang="tr-TR" dirty="0" smtClean="0"/>
              <a:t>Kullanılacaksa Cerrahi </a:t>
            </a:r>
            <a:r>
              <a:rPr lang="tr-TR" dirty="0" err="1" smtClean="0"/>
              <a:t>endometrioz</a:t>
            </a:r>
            <a:r>
              <a:rPr lang="tr-TR" dirty="0" smtClean="0"/>
              <a:t> kanıtı gerekli</a:t>
            </a:r>
          </a:p>
          <a:p>
            <a:r>
              <a:rPr lang="tr-TR" dirty="0" err="1" smtClean="0"/>
              <a:t>Add-back</a:t>
            </a:r>
            <a:r>
              <a:rPr lang="tr-TR" dirty="0" smtClean="0"/>
              <a:t> (E+P) gerekli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090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/>
          </a:bodyPr>
          <a:lstStyle/>
          <a:p>
            <a:r>
              <a:rPr lang="tr-TR" sz="4000" b="1" dirty="0" smtClean="0">
                <a:solidFill>
                  <a:srgbClr val="CC0099"/>
                </a:solidFill>
              </a:rPr>
              <a:t>Medikal Tedavide Yeni Ufuklar??</a:t>
            </a:r>
            <a:endParaRPr lang="tr-TR" sz="4000" b="1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752528"/>
          </a:xfrm>
        </p:spPr>
        <p:txBody>
          <a:bodyPr>
            <a:normAutofit/>
          </a:bodyPr>
          <a:lstStyle/>
          <a:p>
            <a:r>
              <a:rPr lang="tr-TR" dirty="0" smtClean="0"/>
              <a:t>DENEYSEL bazda!</a:t>
            </a:r>
          </a:p>
          <a:p>
            <a:r>
              <a:rPr lang="tr-TR" dirty="0" err="1"/>
              <a:t>Dopamin</a:t>
            </a:r>
            <a:r>
              <a:rPr lang="tr-TR" dirty="0"/>
              <a:t> reseptör </a:t>
            </a:r>
            <a:r>
              <a:rPr lang="tr-TR" dirty="0" err="1"/>
              <a:t>agonistleri</a:t>
            </a:r>
            <a:r>
              <a:rPr lang="tr-TR" dirty="0"/>
              <a:t> (ör. </a:t>
            </a:r>
            <a:r>
              <a:rPr lang="tr-TR" dirty="0" err="1" smtClean="0"/>
              <a:t>Quinagolide</a:t>
            </a:r>
            <a:r>
              <a:rPr lang="tr-TR" dirty="0" smtClean="0"/>
              <a:t>) </a:t>
            </a:r>
            <a:r>
              <a:rPr lang="tr-TR" dirty="0" err="1" smtClean="0"/>
              <a:t>selektif</a:t>
            </a:r>
            <a:r>
              <a:rPr lang="tr-TR" dirty="0" smtClean="0"/>
              <a:t> </a:t>
            </a:r>
            <a:r>
              <a:rPr lang="tr-TR" dirty="0"/>
              <a:t>d2 reseptör </a:t>
            </a:r>
            <a:r>
              <a:rPr lang="tr-TR" dirty="0" err="1" smtClean="0"/>
              <a:t>agonist</a:t>
            </a:r>
            <a:endParaRPr lang="tr-TR" dirty="0" smtClean="0"/>
          </a:p>
          <a:p>
            <a:pPr lvl="3"/>
            <a:r>
              <a:rPr lang="tr-TR" dirty="0" err="1"/>
              <a:t>VEGF’i</a:t>
            </a:r>
            <a:r>
              <a:rPr lang="tr-TR" dirty="0"/>
              <a:t> ve </a:t>
            </a:r>
            <a:r>
              <a:rPr lang="tr-TR" dirty="0" smtClean="0"/>
              <a:t>reseptörünü</a:t>
            </a:r>
          </a:p>
          <a:p>
            <a:pPr lvl="3"/>
            <a:r>
              <a:rPr lang="tr-TR" dirty="0" err="1" smtClean="0"/>
              <a:t>proangiogenik</a:t>
            </a:r>
            <a:r>
              <a:rPr lang="tr-TR" dirty="0" smtClean="0"/>
              <a:t> </a:t>
            </a:r>
            <a:r>
              <a:rPr lang="tr-TR" dirty="0" err="1" smtClean="0"/>
              <a:t>sitokinleri</a:t>
            </a:r>
            <a:r>
              <a:rPr lang="tr-TR" dirty="0" smtClean="0"/>
              <a:t> </a:t>
            </a:r>
          </a:p>
          <a:p>
            <a:pPr lvl="3"/>
            <a:r>
              <a:rPr lang="tr-TR" dirty="0" err="1" smtClean="0"/>
              <a:t>Plasmin</a:t>
            </a:r>
            <a:r>
              <a:rPr lang="tr-TR" dirty="0" smtClean="0"/>
              <a:t> </a:t>
            </a:r>
            <a:r>
              <a:rPr lang="tr-TR" dirty="0" err="1"/>
              <a:t>aktivatör</a:t>
            </a:r>
            <a:r>
              <a:rPr lang="tr-TR" dirty="0"/>
              <a:t> inhibitör-1’i </a:t>
            </a:r>
            <a:r>
              <a:rPr lang="tr-TR" dirty="0" smtClean="0"/>
              <a:t>baskıladığı </a:t>
            </a:r>
            <a:r>
              <a:rPr lang="tr-TR" dirty="0"/>
              <a:t>ve </a:t>
            </a:r>
            <a:r>
              <a:rPr lang="tr-TR" dirty="0" err="1"/>
              <a:t>peritoneal</a:t>
            </a:r>
            <a:r>
              <a:rPr lang="tr-TR" dirty="0"/>
              <a:t> </a:t>
            </a:r>
            <a:r>
              <a:rPr lang="tr-TR" dirty="0" err="1"/>
              <a:t>endometriotik</a:t>
            </a:r>
            <a:r>
              <a:rPr lang="tr-TR" dirty="0"/>
              <a:t> odakları </a:t>
            </a:r>
            <a:r>
              <a:rPr lang="tr-TR" dirty="0" smtClean="0"/>
              <a:t>azalttığı gösterilmiştir </a:t>
            </a:r>
          </a:p>
          <a:p>
            <a:pPr marL="3657600" lvl="8" indent="0">
              <a:buNone/>
            </a:pPr>
            <a:r>
              <a:rPr lang="tr-TR" dirty="0"/>
              <a:t>	</a:t>
            </a:r>
            <a:r>
              <a:rPr lang="tr-TR" dirty="0" err="1" smtClean="0"/>
              <a:t>Gomez</a:t>
            </a:r>
            <a:r>
              <a:rPr lang="tr-TR" dirty="0" smtClean="0"/>
              <a:t> R et al, </a:t>
            </a:r>
            <a:r>
              <a:rPr lang="tr-TR" dirty="0" err="1" smtClean="0"/>
              <a:t>Fertil</a:t>
            </a:r>
            <a:r>
              <a:rPr lang="tr-TR" dirty="0" smtClean="0"/>
              <a:t> Steril 2011</a:t>
            </a:r>
            <a:endParaRPr lang="tr-TR" dirty="0"/>
          </a:p>
          <a:p>
            <a:r>
              <a:rPr lang="tr-TR" dirty="0" err="1" smtClean="0"/>
              <a:t>Valproik</a:t>
            </a:r>
            <a:r>
              <a:rPr lang="tr-TR" dirty="0" smtClean="0"/>
              <a:t> </a:t>
            </a:r>
            <a:r>
              <a:rPr lang="tr-TR" dirty="0" err="1" smtClean="0"/>
              <a:t>asid</a:t>
            </a:r>
            <a:endParaRPr lang="tr-TR" dirty="0" smtClean="0"/>
          </a:p>
          <a:p>
            <a:pPr lvl="3"/>
            <a:r>
              <a:rPr lang="tr-TR" dirty="0" err="1"/>
              <a:t>histondeasetilaz</a:t>
            </a:r>
            <a:r>
              <a:rPr lang="tr-TR" dirty="0"/>
              <a:t> </a:t>
            </a:r>
            <a:r>
              <a:rPr lang="tr-TR" dirty="0" err="1" smtClean="0"/>
              <a:t>inhibisyonu</a:t>
            </a:r>
            <a:endParaRPr lang="tr-TR" dirty="0" smtClean="0"/>
          </a:p>
          <a:p>
            <a:pPr lvl="3"/>
            <a:r>
              <a:rPr lang="tr-TR" dirty="0"/>
              <a:t>semptomatik ve ilaca dirençli </a:t>
            </a:r>
            <a:r>
              <a:rPr lang="tr-TR" dirty="0" err="1"/>
              <a:t>adenomyozis</a:t>
            </a:r>
            <a:r>
              <a:rPr lang="tr-TR" dirty="0"/>
              <a:t> olgularında</a:t>
            </a:r>
            <a:endParaRPr lang="tr-TR" dirty="0" smtClean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450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Başlık"/>
          <p:cNvSpPr>
            <a:spLocks noGrp="1"/>
          </p:cNvSpPr>
          <p:nvPr>
            <p:ph type="title"/>
          </p:nvPr>
        </p:nvSpPr>
        <p:spPr>
          <a:xfrm>
            <a:off x="467544" y="4560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endometriomada</a:t>
            </a:r>
            <a:r>
              <a:rPr lang="tr-TR" b="1" dirty="0" smtClean="0">
                <a:solidFill>
                  <a:srgbClr val="CC0099"/>
                </a:solidFill>
              </a:rPr>
              <a:t> cerrahi??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/>
              <a:t>rezerv azalması riski </a:t>
            </a:r>
            <a:endParaRPr lang="tr-TR" dirty="0" smtClean="0"/>
          </a:p>
          <a:p>
            <a:r>
              <a:rPr lang="tr-TR" dirty="0" smtClean="0"/>
              <a:t>Cerrahinin </a:t>
            </a:r>
            <a:r>
              <a:rPr lang="tr-TR" dirty="0"/>
              <a:t>kendisi de endometriozis gelişimini indükleyebilir </a:t>
            </a:r>
            <a:endParaRPr lang="tr-TR" dirty="0" smtClean="0"/>
          </a:p>
          <a:p>
            <a:r>
              <a:rPr lang="tr-TR" dirty="0" smtClean="0"/>
              <a:t>Cerrahi </a:t>
            </a:r>
            <a:r>
              <a:rPr lang="tr-TR" dirty="0"/>
              <a:t>yapıldığında yaş ne kadar genç ise </a:t>
            </a:r>
            <a:r>
              <a:rPr lang="tr-TR" dirty="0" err="1"/>
              <a:t>rekürrens</a:t>
            </a:r>
            <a:r>
              <a:rPr lang="tr-TR" dirty="0"/>
              <a:t> o kadar fazla</a:t>
            </a: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 marL="3200400" lvl="7" indent="0">
              <a:buNone/>
            </a:pPr>
            <a:r>
              <a:rPr lang="tr-TR" dirty="0" smtClean="0"/>
              <a:t>	</a:t>
            </a:r>
            <a:r>
              <a:rPr lang="tr-TR" dirty="0" err="1" smtClean="0">
                <a:solidFill>
                  <a:srgbClr val="002060"/>
                </a:solidFill>
              </a:rPr>
              <a:t>Benagiano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>
                <a:solidFill>
                  <a:srgbClr val="002060"/>
                </a:solidFill>
              </a:rPr>
              <a:t>G; RBM Online et al </a:t>
            </a:r>
            <a:r>
              <a:rPr lang="tr-TR" dirty="0" smtClean="0">
                <a:solidFill>
                  <a:srgbClr val="002060"/>
                </a:solidFill>
              </a:rPr>
              <a:t>2018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8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75" y="90206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6347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Endometriozis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tr-TR" dirty="0" smtClean="0"/>
              <a:t>İlk kez </a:t>
            </a:r>
            <a:r>
              <a:rPr lang="tr-TR" dirty="0"/>
              <a:t>1940lı yıllarda </a:t>
            </a:r>
            <a:r>
              <a:rPr lang="tr-TR" dirty="0" smtClean="0"/>
              <a:t>söz edilmeye başlanmış</a:t>
            </a:r>
          </a:p>
          <a:p>
            <a:pPr marL="3657600" lvl="8" indent="0">
              <a:buNone/>
            </a:pPr>
            <a:r>
              <a:rPr lang="tr-TR" dirty="0" smtClean="0"/>
              <a:t>	</a:t>
            </a:r>
            <a:r>
              <a:rPr lang="en-US" dirty="0" err="1">
                <a:solidFill>
                  <a:srgbClr val="002060"/>
                </a:solidFill>
              </a:rPr>
              <a:t>Meigs</a:t>
            </a:r>
            <a:r>
              <a:rPr lang="tr-TR" dirty="0">
                <a:solidFill>
                  <a:srgbClr val="002060"/>
                </a:solidFill>
              </a:rPr>
              <a:t> JV, </a:t>
            </a:r>
            <a:r>
              <a:rPr lang="tr-TR" dirty="0" err="1">
                <a:solidFill>
                  <a:srgbClr val="002060"/>
                </a:solidFill>
              </a:rPr>
              <a:t>Ann</a:t>
            </a:r>
            <a:r>
              <a:rPr lang="tr-TR" dirty="0">
                <a:solidFill>
                  <a:srgbClr val="002060"/>
                </a:solidFill>
              </a:rPr>
              <a:t> </a:t>
            </a:r>
            <a:r>
              <a:rPr lang="tr-TR" dirty="0" err="1">
                <a:solidFill>
                  <a:srgbClr val="002060"/>
                </a:solidFill>
              </a:rPr>
              <a:t>Surg</a:t>
            </a:r>
            <a:r>
              <a:rPr lang="tr-TR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194</a:t>
            </a:r>
            <a:r>
              <a:rPr lang="tr-TR" dirty="0" smtClean="0">
                <a:solidFill>
                  <a:srgbClr val="002060"/>
                </a:solidFill>
              </a:rPr>
              <a:t>1</a:t>
            </a:r>
          </a:p>
          <a:p>
            <a:pPr marL="3657600" lvl="8" indent="0">
              <a:buNone/>
            </a:pPr>
            <a:r>
              <a:rPr lang="tr-TR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Fallon </a:t>
            </a:r>
            <a:r>
              <a:rPr lang="en-US" dirty="0">
                <a:solidFill>
                  <a:srgbClr val="002060"/>
                </a:solidFill>
              </a:rPr>
              <a:t>J, JAMA 1946</a:t>
            </a:r>
            <a:endParaRPr lang="tr-TR" dirty="0">
              <a:solidFill>
                <a:srgbClr val="002060"/>
              </a:solidFill>
            </a:endParaRPr>
          </a:p>
          <a:p>
            <a:endParaRPr lang="tr-TR" dirty="0"/>
          </a:p>
          <a:p>
            <a:r>
              <a:rPr lang="tr-TR" dirty="0" err="1" smtClean="0"/>
              <a:t>Adölesan</a:t>
            </a:r>
            <a:r>
              <a:rPr lang="tr-TR" dirty="0" smtClean="0"/>
              <a:t> </a:t>
            </a:r>
            <a:r>
              <a:rPr lang="tr-TR" dirty="0" err="1" smtClean="0"/>
              <a:t>endometriozis</a:t>
            </a:r>
            <a:r>
              <a:rPr lang="tr-TR" dirty="0" smtClean="0"/>
              <a:t> ile ilgili ilk araştırma, 68 olgu serilik Mayo klinik deneyimi</a:t>
            </a:r>
          </a:p>
          <a:p>
            <a:pPr marL="3657600" lvl="8" indent="0">
              <a:buNone/>
            </a:pPr>
            <a:r>
              <a:rPr lang="tr-TR" dirty="0" smtClean="0"/>
              <a:t>	</a:t>
            </a:r>
            <a:r>
              <a:rPr lang="tr-TR" dirty="0" err="1" smtClean="0">
                <a:solidFill>
                  <a:srgbClr val="002060"/>
                </a:solidFill>
              </a:rPr>
              <a:t>Hanton</a:t>
            </a:r>
            <a:r>
              <a:rPr lang="tr-TR" dirty="0" smtClean="0">
                <a:solidFill>
                  <a:srgbClr val="002060"/>
                </a:solidFill>
              </a:rPr>
              <a:t> EM et al, AJOG 1967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31035" cy="7036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179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Başlık"/>
          <p:cNvSpPr>
            <a:spLocks noGrp="1"/>
          </p:cNvSpPr>
          <p:nvPr>
            <p:ph type="title"/>
          </p:nvPr>
        </p:nvSpPr>
        <p:spPr>
          <a:xfrm>
            <a:off x="467544" y="4560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endometriomada</a:t>
            </a:r>
            <a:r>
              <a:rPr lang="tr-TR" b="1" dirty="0" smtClean="0">
                <a:solidFill>
                  <a:srgbClr val="CC0099"/>
                </a:solidFill>
              </a:rPr>
              <a:t> cerrahi??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lnSpcReduction="10000"/>
          </a:bodyPr>
          <a:lstStyle/>
          <a:p>
            <a:r>
              <a:rPr lang="tr-TR" dirty="0" err="1" smtClean="0"/>
              <a:t>Hidrolaparoskopi</a:t>
            </a:r>
            <a:r>
              <a:rPr lang="tr-TR" dirty="0" smtClean="0"/>
              <a:t> ??</a:t>
            </a:r>
          </a:p>
          <a:p>
            <a:pPr lvl="2"/>
            <a:r>
              <a:rPr lang="tr-TR" dirty="0" smtClean="0"/>
              <a:t>Vajinal girişim???</a:t>
            </a:r>
          </a:p>
          <a:p>
            <a:pPr lvl="2"/>
            <a:r>
              <a:rPr lang="tr-TR" dirty="0" smtClean="0"/>
              <a:t>2-3 </a:t>
            </a:r>
            <a:r>
              <a:rPr lang="tr-TR" dirty="0" err="1" smtClean="0"/>
              <a:t>cmden</a:t>
            </a:r>
            <a:r>
              <a:rPr lang="tr-TR" dirty="0" smtClean="0"/>
              <a:t> büyük lezyonlarda uygun değil</a:t>
            </a:r>
          </a:p>
          <a:p>
            <a:pPr lvl="2"/>
            <a:r>
              <a:rPr lang="tr-TR" dirty="0" smtClean="0"/>
              <a:t>Sıvı kullanımı nedeniyle</a:t>
            </a:r>
          </a:p>
          <a:p>
            <a:pPr lvl="3"/>
            <a:r>
              <a:rPr lang="tr-TR" dirty="0" err="1"/>
              <a:t>implantların</a:t>
            </a:r>
            <a:r>
              <a:rPr lang="tr-TR" dirty="0"/>
              <a:t> görülmesi, </a:t>
            </a:r>
            <a:r>
              <a:rPr lang="tr-TR" dirty="0" err="1"/>
              <a:t>vaskülarizasyonun</a:t>
            </a:r>
            <a:r>
              <a:rPr lang="tr-TR" dirty="0"/>
              <a:t> değerlendirilmesi, fossa </a:t>
            </a:r>
            <a:r>
              <a:rPr lang="tr-TR" dirty="0" err="1"/>
              <a:t>ovaricanın</a:t>
            </a:r>
            <a:r>
              <a:rPr lang="tr-TR" dirty="0"/>
              <a:t> net değerlendirilmesi, CO2 olmadığı için basınç ile </a:t>
            </a:r>
            <a:r>
              <a:rPr lang="tr-TR" dirty="0" err="1" smtClean="0"/>
              <a:t>hipoksi</a:t>
            </a:r>
            <a:r>
              <a:rPr lang="tr-TR" dirty="0" smtClean="0"/>
              <a:t> yok </a:t>
            </a:r>
          </a:p>
          <a:p>
            <a:r>
              <a:rPr lang="tr-TR" dirty="0" smtClean="0"/>
              <a:t>Laparoskopi??</a:t>
            </a:r>
          </a:p>
          <a:p>
            <a:pPr marL="0" indent="0">
              <a:buNone/>
            </a:pPr>
            <a:endParaRPr lang="tr-TR" dirty="0" smtClean="0"/>
          </a:p>
          <a:p>
            <a:pPr marL="3200400" lvl="7" indent="0">
              <a:buNone/>
            </a:pPr>
            <a:r>
              <a:rPr lang="tr-TR" dirty="0" smtClean="0"/>
              <a:t>	</a:t>
            </a:r>
            <a:r>
              <a:rPr lang="tr-TR" dirty="0" err="1" smtClean="0">
                <a:solidFill>
                  <a:srgbClr val="002060"/>
                </a:solidFill>
              </a:rPr>
              <a:t>Benagiano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>
                <a:solidFill>
                  <a:srgbClr val="002060"/>
                </a:solidFill>
              </a:rPr>
              <a:t>G; RBM Online et al </a:t>
            </a:r>
            <a:r>
              <a:rPr lang="tr-TR" dirty="0" smtClean="0">
                <a:solidFill>
                  <a:srgbClr val="002060"/>
                </a:solidFill>
              </a:rPr>
              <a:t>2018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8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75" y="90206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1945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dolescent endometrioma NUB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95262"/>
            <a:ext cx="7272808" cy="5457826"/>
          </a:xfrm>
          <a:prstGeom prst="rect">
            <a:avLst/>
          </a:prstGeom>
          <a:noFill/>
        </p:spPr>
      </p:pic>
      <p:sp>
        <p:nvSpPr>
          <p:cNvPr id="3" name="2 Metin kutusu"/>
          <p:cNvSpPr txBox="1"/>
          <p:nvPr/>
        </p:nvSpPr>
        <p:spPr>
          <a:xfrm>
            <a:off x="4929190" y="6286520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Brosens</a:t>
            </a:r>
            <a:r>
              <a:rPr lang="tr-TR" dirty="0" smtClean="0">
                <a:solidFill>
                  <a:srgbClr val="002060"/>
                </a:solidFill>
              </a:rPr>
              <a:t> I et al,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Sciences</a:t>
            </a:r>
            <a:r>
              <a:rPr lang="tr-TR" dirty="0" smtClean="0">
                <a:solidFill>
                  <a:srgbClr val="002060"/>
                </a:solidFill>
              </a:rPr>
              <a:t> 2016</a:t>
            </a:r>
            <a:endParaRPr lang="tr-T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834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Başlık"/>
          <p:cNvSpPr>
            <a:spLocks noGrp="1"/>
          </p:cNvSpPr>
          <p:nvPr>
            <p:ph type="title"/>
          </p:nvPr>
        </p:nvSpPr>
        <p:spPr>
          <a:xfrm>
            <a:off x="467544" y="4560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endometriomada</a:t>
            </a:r>
            <a:r>
              <a:rPr lang="tr-TR" b="1" dirty="0" smtClean="0">
                <a:solidFill>
                  <a:srgbClr val="CC0099"/>
                </a:solidFill>
              </a:rPr>
              <a:t> cerrahi??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r>
              <a:rPr lang="tr-TR" dirty="0" smtClean="0"/>
              <a:t>Öncesinde baskılama olmamalı (lezyonların görülmesini engelleyebilir)</a:t>
            </a:r>
          </a:p>
          <a:p>
            <a:r>
              <a:rPr lang="tr-TR" dirty="0" smtClean="0"/>
              <a:t>Sonrasında medikal tedavi </a:t>
            </a:r>
          </a:p>
          <a:p>
            <a:pPr lvl="3"/>
            <a:r>
              <a:rPr lang="tr-TR" dirty="0" smtClean="0"/>
              <a:t>KOK</a:t>
            </a:r>
          </a:p>
          <a:p>
            <a:pPr lvl="3"/>
            <a:r>
              <a:rPr lang="tr-TR" dirty="0" err="1" smtClean="0"/>
              <a:t>GnRH</a:t>
            </a:r>
            <a:r>
              <a:rPr lang="tr-TR" dirty="0" smtClean="0"/>
              <a:t>-a</a:t>
            </a:r>
          </a:p>
          <a:p>
            <a:pPr marL="0" indent="0">
              <a:buNone/>
            </a:pPr>
            <a:endParaRPr lang="tr-TR" dirty="0" smtClean="0"/>
          </a:p>
          <a:p>
            <a:pPr marL="3200400" lvl="7" indent="0">
              <a:buNone/>
            </a:pPr>
            <a:r>
              <a:rPr lang="tr-TR" dirty="0" smtClean="0"/>
              <a:t>	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8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75" y="90206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676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0093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Adölseanlarda</a:t>
            </a:r>
            <a:r>
              <a:rPr lang="tr-TR" b="1" dirty="0" smtClean="0">
                <a:solidFill>
                  <a:srgbClr val="CC0099"/>
                </a:solidFill>
              </a:rPr>
              <a:t> re-laparoskopi gereksinimi</a:t>
            </a:r>
            <a:endParaRPr lang="tr-TR" b="1" dirty="0">
              <a:solidFill>
                <a:srgbClr val="CC0099"/>
              </a:solidFill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631" y="2214555"/>
            <a:ext cx="885252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etin kutusu"/>
          <p:cNvSpPr txBox="1"/>
          <p:nvPr/>
        </p:nvSpPr>
        <p:spPr>
          <a:xfrm>
            <a:off x="5364088" y="5827330"/>
            <a:ext cx="2925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Audebert</a:t>
            </a:r>
            <a:r>
              <a:rPr lang="tr-TR" dirty="0" smtClean="0">
                <a:solidFill>
                  <a:srgbClr val="002060"/>
                </a:solidFill>
              </a:rPr>
              <a:t> A et al, JMIG 2015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81" y="188640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1120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2636912"/>
            <a:ext cx="8712968" cy="1296144"/>
          </a:xfrm>
        </p:spPr>
        <p:txBody>
          <a:bodyPr>
            <a:noAutofit/>
          </a:bodyPr>
          <a:lstStyle/>
          <a:p>
            <a:r>
              <a:rPr lang="tr-TR" sz="3600" b="1" dirty="0" err="1">
                <a:solidFill>
                  <a:srgbClr val="CC0099"/>
                </a:solidFill>
              </a:rPr>
              <a:t>Adölesan</a:t>
            </a:r>
            <a:r>
              <a:rPr lang="tr-TR" sz="3600" b="1" dirty="0">
                <a:solidFill>
                  <a:srgbClr val="CC0099"/>
                </a:solidFill>
              </a:rPr>
              <a:t> </a:t>
            </a:r>
            <a:r>
              <a:rPr lang="tr-TR" sz="3600" b="1" dirty="0" err="1" smtClean="0">
                <a:solidFill>
                  <a:srgbClr val="CC0099"/>
                </a:solidFill>
              </a:rPr>
              <a:t>endometrioz</a:t>
            </a:r>
            <a:r>
              <a:rPr lang="tr-TR" sz="3600" b="1" dirty="0" smtClean="0">
                <a:solidFill>
                  <a:srgbClr val="CC0099"/>
                </a:solidFill>
              </a:rPr>
              <a:t>/</a:t>
            </a:r>
            <a:r>
              <a:rPr lang="tr-TR" sz="3600" b="1" dirty="0" err="1" smtClean="0">
                <a:solidFill>
                  <a:srgbClr val="CC0099"/>
                </a:solidFill>
              </a:rPr>
              <a:t>endometrioma</a:t>
            </a:r>
            <a:r>
              <a:rPr lang="tr-TR" sz="3600" b="1" dirty="0" smtClean="0">
                <a:solidFill>
                  <a:srgbClr val="CC0099"/>
                </a:solidFill>
              </a:rPr>
              <a:t> </a:t>
            </a:r>
            <a:r>
              <a:rPr lang="tr-TR" sz="3600" b="1" dirty="0">
                <a:solidFill>
                  <a:srgbClr val="CC0099"/>
                </a:solidFill>
              </a:rPr>
              <a:t>olgularında </a:t>
            </a:r>
            <a:r>
              <a:rPr lang="tr-TR" sz="3600" b="1" dirty="0" smtClean="0">
                <a:solidFill>
                  <a:srgbClr val="CC0099"/>
                </a:solidFill>
              </a:rPr>
              <a:t>tedavi önerisi</a:t>
            </a:r>
            <a:endParaRPr lang="tr-TR" sz="3600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5093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  <p:sp>
        <p:nvSpPr>
          <p:cNvPr id="4" name="3 Metin kutusu"/>
          <p:cNvSpPr txBox="1"/>
          <p:nvPr/>
        </p:nvSpPr>
        <p:spPr>
          <a:xfrm>
            <a:off x="5072066" y="6417254"/>
            <a:ext cx="364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err="1" smtClean="0">
                <a:solidFill>
                  <a:srgbClr val="002060"/>
                </a:solidFill>
              </a:rPr>
              <a:t>Benagiano</a:t>
            </a:r>
            <a:r>
              <a:rPr lang="tr-TR" b="1" dirty="0" smtClean="0">
                <a:solidFill>
                  <a:srgbClr val="002060"/>
                </a:solidFill>
              </a:rPr>
              <a:t> G et al, RBM Online 2018</a:t>
            </a:r>
            <a:endParaRPr lang="tr-TR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40" y="214290"/>
            <a:ext cx="8936053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etin kutusu"/>
          <p:cNvSpPr txBox="1"/>
          <p:nvPr/>
        </p:nvSpPr>
        <p:spPr>
          <a:xfrm>
            <a:off x="5357818" y="6286520"/>
            <a:ext cx="364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err="1" smtClean="0">
                <a:solidFill>
                  <a:srgbClr val="002060"/>
                </a:solidFill>
              </a:rPr>
              <a:t>Benagiano</a:t>
            </a:r>
            <a:r>
              <a:rPr lang="tr-TR" b="1" dirty="0" smtClean="0">
                <a:solidFill>
                  <a:srgbClr val="002060"/>
                </a:solidFill>
              </a:rPr>
              <a:t> G et al, RBM Online 2018</a:t>
            </a:r>
            <a:endParaRPr lang="tr-TR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2776989" cy="2351184"/>
          </a:xfrm>
          <a:prstGeom prst="rect">
            <a:avLst/>
          </a:prstGeom>
          <a:noFill/>
        </p:spPr>
      </p:pic>
      <p:sp>
        <p:nvSpPr>
          <p:cNvPr id="3" name="Dikdörtgen 2"/>
          <p:cNvSpPr/>
          <p:nvPr/>
        </p:nvSpPr>
        <p:spPr>
          <a:xfrm>
            <a:off x="711950" y="2772217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b="1" dirty="0"/>
              <a:t>http://www.endometriozisdernegi.org/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2915816" y="4797152"/>
            <a:ext cx="2716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b="1" dirty="0" smtClean="0"/>
              <a:t>Teşekkürler…</a:t>
            </a:r>
            <a:endParaRPr lang="tr-TR" sz="3600" b="1" dirty="0"/>
          </a:p>
        </p:txBody>
      </p:sp>
    </p:spTree>
    <p:extLst>
      <p:ext uri="{BB962C8B-B14F-4D97-AF65-F5344CB8AC3E}">
        <p14:creationId xmlns="" xmlns:p14="http://schemas.microsoft.com/office/powerpoint/2010/main" val="2361047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vs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Premenarşal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Endometriozis</a:t>
            </a:r>
            <a:r>
              <a:rPr lang="tr-TR" b="1" dirty="0" smtClean="0">
                <a:solidFill>
                  <a:srgbClr val="CC0099"/>
                </a:solidFill>
              </a:rPr>
              <a:t>???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51520" y="2132856"/>
            <a:ext cx="8640960" cy="3993307"/>
          </a:xfrm>
        </p:spPr>
        <p:txBody>
          <a:bodyPr/>
          <a:lstStyle/>
          <a:p>
            <a:r>
              <a:rPr lang="tr-TR" dirty="0" err="1" smtClean="0"/>
              <a:t>Telarştan</a:t>
            </a:r>
            <a:r>
              <a:rPr lang="tr-TR" dirty="0" smtClean="0"/>
              <a:t> sonra ancak </a:t>
            </a:r>
            <a:r>
              <a:rPr lang="tr-TR" dirty="0" err="1" smtClean="0"/>
              <a:t>menarştan</a:t>
            </a:r>
            <a:r>
              <a:rPr lang="tr-TR" dirty="0" smtClean="0"/>
              <a:t> önce ise "</a:t>
            </a:r>
            <a:r>
              <a:rPr lang="tr-TR" dirty="0" err="1" smtClean="0"/>
              <a:t>Premenarşal</a:t>
            </a:r>
            <a:r>
              <a:rPr lang="tr-TR" dirty="0" smtClean="0"/>
              <a:t> </a:t>
            </a:r>
            <a:r>
              <a:rPr lang="tr-TR" dirty="0" err="1" smtClean="0"/>
              <a:t>endometriozis</a:t>
            </a:r>
            <a:r>
              <a:rPr lang="tr-TR" dirty="0"/>
              <a:t> "</a:t>
            </a:r>
            <a:endParaRPr lang="tr-TR" dirty="0" smtClean="0"/>
          </a:p>
          <a:p>
            <a:endParaRPr lang="tr-TR" dirty="0"/>
          </a:p>
          <a:p>
            <a:r>
              <a:rPr lang="tr-TR" dirty="0" err="1" smtClean="0"/>
              <a:t>Menarştan</a:t>
            </a:r>
            <a:r>
              <a:rPr lang="tr-TR" dirty="0" smtClean="0"/>
              <a:t> sonra ise </a:t>
            </a:r>
            <a:r>
              <a:rPr lang="tr-TR" dirty="0"/>
              <a:t>" </a:t>
            </a:r>
            <a:r>
              <a:rPr lang="tr-TR" dirty="0" err="1" smtClean="0"/>
              <a:t>Adölesan</a:t>
            </a:r>
            <a:r>
              <a:rPr lang="tr-TR" dirty="0" smtClean="0"/>
              <a:t> </a:t>
            </a:r>
            <a:r>
              <a:rPr lang="tr-TR" dirty="0" err="1" smtClean="0"/>
              <a:t>endometriozis</a:t>
            </a:r>
            <a:r>
              <a:rPr lang="tr-TR" dirty="0" smtClean="0"/>
              <a:t>"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8559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CC0099"/>
                </a:solidFill>
              </a:rPr>
              <a:t>Prevalans</a:t>
            </a:r>
            <a:r>
              <a:rPr lang="tr-TR" b="1" dirty="0" smtClean="0">
                <a:solidFill>
                  <a:srgbClr val="CC0099"/>
                </a:solidFill>
              </a:rPr>
              <a:t>?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974871"/>
            <a:ext cx="8229600" cy="4525963"/>
          </a:xfrm>
        </p:spPr>
        <p:txBody>
          <a:bodyPr/>
          <a:lstStyle/>
          <a:p>
            <a:r>
              <a:rPr lang="tr-TR" dirty="0" smtClean="0"/>
              <a:t>Erişkinlerde </a:t>
            </a:r>
            <a:r>
              <a:rPr lang="tr-TR" dirty="0" err="1" smtClean="0"/>
              <a:t>endometriozisin</a:t>
            </a:r>
            <a:r>
              <a:rPr lang="tr-TR" dirty="0" smtClean="0"/>
              <a:t> gerçek </a:t>
            </a:r>
            <a:r>
              <a:rPr lang="tr-TR" dirty="0" err="1" smtClean="0"/>
              <a:t>prevalansı</a:t>
            </a:r>
            <a:r>
              <a:rPr lang="tr-TR" dirty="0" smtClean="0"/>
              <a:t> bilinmemektedir (%6-10?)</a:t>
            </a:r>
          </a:p>
          <a:p>
            <a:endParaRPr lang="tr-TR" dirty="0"/>
          </a:p>
          <a:p>
            <a:r>
              <a:rPr lang="tr-TR" dirty="0" err="1" smtClean="0"/>
              <a:t>Adölesanlarda</a:t>
            </a:r>
            <a:r>
              <a:rPr lang="tr-TR" dirty="0" smtClean="0"/>
              <a:t> ise </a:t>
            </a:r>
            <a:r>
              <a:rPr lang="tr-TR" dirty="0" err="1" smtClean="0"/>
              <a:t>prevalans</a:t>
            </a:r>
            <a:r>
              <a:rPr lang="tr-TR" dirty="0" smtClean="0"/>
              <a:t> bilinmemektedir (%15-75)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9396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Adölesanlarda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endometriozis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prevalansını</a:t>
            </a:r>
            <a:r>
              <a:rPr lang="tr-TR" b="1" dirty="0" smtClean="0">
                <a:solidFill>
                  <a:srgbClr val="CC0099"/>
                </a:solidFill>
              </a:rPr>
              <a:t> neden bilemiyoruz?</a:t>
            </a:r>
            <a:endParaRPr lang="tr-TR" b="1" dirty="0">
              <a:solidFill>
                <a:srgbClr val="CC0099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r>
              <a:rPr lang="tr-TR" dirty="0" smtClean="0"/>
              <a:t>Verilerin tümü </a:t>
            </a:r>
            <a:r>
              <a:rPr lang="tr-TR" dirty="0" err="1" smtClean="0"/>
              <a:t>semptomatik</a:t>
            </a:r>
            <a:r>
              <a:rPr lang="tr-TR" dirty="0" smtClean="0"/>
              <a:t> olan </a:t>
            </a:r>
            <a:r>
              <a:rPr lang="tr-TR" dirty="0" err="1" smtClean="0"/>
              <a:t>adölesanlardan</a:t>
            </a:r>
            <a:r>
              <a:rPr lang="tr-TR" dirty="0" smtClean="0"/>
              <a:t> geliyor</a:t>
            </a:r>
          </a:p>
          <a:p>
            <a:endParaRPr lang="tr-TR" dirty="0" smtClean="0"/>
          </a:p>
          <a:p>
            <a:r>
              <a:rPr lang="tr-TR" dirty="0" err="1" smtClean="0"/>
              <a:t>Vajinal</a:t>
            </a:r>
            <a:r>
              <a:rPr lang="tr-TR" dirty="0" smtClean="0"/>
              <a:t>/</a:t>
            </a:r>
            <a:r>
              <a:rPr lang="tr-TR" dirty="0" err="1" smtClean="0"/>
              <a:t>laparoskopik</a:t>
            </a:r>
            <a:r>
              <a:rPr lang="tr-TR" dirty="0" smtClean="0"/>
              <a:t> erişim her zaman kabul edilebilir </a:t>
            </a:r>
            <a:r>
              <a:rPr lang="tr-TR" dirty="0" smtClean="0"/>
              <a:t>değil</a:t>
            </a:r>
          </a:p>
          <a:p>
            <a:endParaRPr lang="tr-TR" dirty="0" smtClean="0"/>
          </a:p>
          <a:p>
            <a:r>
              <a:rPr lang="tr-TR" dirty="0" smtClean="0"/>
              <a:t>L/S ‘de </a:t>
            </a:r>
            <a:r>
              <a:rPr lang="tr-TR" dirty="0" err="1" smtClean="0"/>
              <a:t>atipik</a:t>
            </a:r>
            <a:r>
              <a:rPr lang="tr-TR" dirty="0" smtClean="0"/>
              <a:t> lezyonlar nedeniyle görsel saptayabilme oranı değişken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0872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UI</a:t>
            </a:r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01786"/>
            <a:ext cx="7400556" cy="488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14290"/>
            <a:ext cx="3286148" cy="89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8 Düz Bağlayıcı"/>
          <p:cNvCxnSpPr/>
          <p:nvPr/>
        </p:nvCxnSpPr>
        <p:spPr>
          <a:xfrm>
            <a:off x="2500298" y="1928802"/>
            <a:ext cx="192882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>
            <a:off x="3357554" y="3000372"/>
            <a:ext cx="192882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>
            <a:off x="2214546" y="4071942"/>
            <a:ext cx="135732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Metin kutusu"/>
          <p:cNvSpPr txBox="1"/>
          <p:nvPr/>
        </p:nvSpPr>
        <p:spPr>
          <a:xfrm>
            <a:off x="6429388" y="6429396"/>
            <a:ext cx="2012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Ragab</a:t>
            </a:r>
            <a:r>
              <a:rPr lang="tr-TR" dirty="0" smtClean="0">
                <a:solidFill>
                  <a:srgbClr val="002060"/>
                </a:solidFill>
              </a:rPr>
              <a:t> A et al, 2015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12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5146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  <p:sp>
        <p:nvSpPr>
          <p:cNvPr id="4" name="3 İçerik Yer Tutucusu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2985195"/>
          </a:xfrm>
        </p:spPr>
        <p:txBody>
          <a:bodyPr/>
          <a:lstStyle/>
          <a:p>
            <a:r>
              <a:rPr lang="tr-TR" dirty="0" smtClean="0"/>
              <a:t>Eski literatür… “ENDER” (%2)</a:t>
            </a:r>
          </a:p>
          <a:p>
            <a:pPr lvl="4"/>
            <a:r>
              <a:rPr lang="tr-TR" dirty="0" err="1" smtClean="0">
                <a:solidFill>
                  <a:srgbClr val="002060"/>
                </a:solidFill>
              </a:rPr>
              <a:t>Meigs</a:t>
            </a:r>
            <a:r>
              <a:rPr lang="tr-TR" dirty="0" smtClean="0">
                <a:solidFill>
                  <a:srgbClr val="002060"/>
                </a:solidFill>
              </a:rPr>
              <a:t> JV, </a:t>
            </a:r>
            <a:r>
              <a:rPr lang="tr-TR" dirty="0" err="1" smtClean="0">
                <a:solidFill>
                  <a:srgbClr val="002060"/>
                </a:solidFill>
              </a:rPr>
              <a:t>Ann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Surg</a:t>
            </a:r>
            <a:r>
              <a:rPr lang="tr-TR" dirty="0" smtClean="0">
                <a:solidFill>
                  <a:srgbClr val="002060"/>
                </a:solidFill>
              </a:rPr>
              <a:t> 1941</a:t>
            </a:r>
            <a:endParaRPr lang="tr-TR" dirty="0" smtClean="0">
              <a:solidFill>
                <a:srgbClr val="002060"/>
              </a:solidFill>
            </a:endParaRPr>
          </a:p>
          <a:p>
            <a:endParaRPr lang="tr-TR" dirty="0" smtClean="0"/>
          </a:p>
          <a:p>
            <a:r>
              <a:rPr lang="tr-TR" dirty="0" smtClean="0"/>
              <a:t>Güncel literatür…. %60-70</a:t>
            </a:r>
          </a:p>
          <a:p>
            <a:pPr lvl="4">
              <a:buNone/>
            </a:pPr>
            <a:r>
              <a:rPr lang="tr-TR" dirty="0" err="1" smtClean="0">
                <a:solidFill>
                  <a:srgbClr val="002060"/>
                </a:solidFill>
              </a:rPr>
              <a:t>Sarıdoğan</a:t>
            </a:r>
            <a:r>
              <a:rPr lang="tr-TR" dirty="0" smtClean="0">
                <a:solidFill>
                  <a:srgbClr val="002060"/>
                </a:solidFill>
              </a:rPr>
              <a:t> E, </a:t>
            </a:r>
            <a:r>
              <a:rPr lang="tr-TR" dirty="0" err="1" smtClean="0">
                <a:solidFill>
                  <a:srgbClr val="002060"/>
                </a:solidFill>
              </a:rPr>
              <a:t>Eur</a:t>
            </a:r>
            <a:r>
              <a:rPr lang="tr-TR" dirty="0" smtClean="0">
                <a:solidFill>
                  <a:srgbClr val="002060"/>
                </a:solidFill>
              </a:rPr>
              <a:t> J </a:t>
            </a:r>
            <a:r>
              <a:rPr lang="tr-TR" dirty="0" err="1" smtClean="0">
                <a:solidFill>
                  <a:srgbClr val="002060"/>
                </a:solidFill>
              </a:rPr>
              <a:t>Obstet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Gynaecol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Biol</a:t>
            </a:r>
            <a:r>
              <a:rPr lang="tr-TR" dirty="0" smtClean="0">
                <a:solidFill>
                  <a:srgbClr val="002060"/>
                </a:solidFill>
              </a:rPr>
              <a:t>, 2016</a:t>
            </a:r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374848" y="8367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Adölesan</a:t>
            </a:r>
            <a:r>
              <a:rPr kumimoji="0" lang="tr-T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Endometriozis</a:t>
            </a:r>
            <a:r>
              <a:rPr kumimoji="0" lang="tr-TR" sz="4400" b="1" i="0" u="none" strike="noStrike" kern="1200" cap="none" spc="0" normalizeH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Prevalans</a:t>
            </a:r>
            <a:r>
              <a:rPr kumimoji="0" lang="tr-T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tr-TR" sz="4400" b="1" i="0" u="none" strike="noStrike" kern="1200" cap="none" spc="0" normalizeH="0" baseline="0" noProof="0" dirty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2739</TotalTime>
  <Words>1048</Words>
  <Application>Microsoft Office PowerPoint</Application>
  <PresentationFormat>Ekran Gösterisi (4:3)</PresentationFormat>
  <Paragraphs>209</Paragraphs>
  <Slides>47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47</vt:i4>
      </vt:variant>
    </vt:vector>
  </HeadingPairs>
  <TitlesOfParts>
    <vt:vector size="48" baseType="lpstr">
      <vt:lpstr>Ofis Teması</vt:lpstr>
      <vt:lpstr>Adölesanda Endometriomaya Yaklaşım</vt:lpstr>
      <vt:lpstr>Adölesan???</vt:lpstr>
      <vt:lpstr>“Adölesan” ?</vt:lpstr>
      <vt:lpstr>Adölesan Endometriozis</vt:lpstr>
      <vt:lpstr>Adölesan vs Premenarşal Endometriozis???</vt:lpstr>
      <vt:lpstr>Prevalans?</vt:lpstr>
      <vt:lpstr>Adölesanlarda endometriozis prevalansını neden bilemiyoruz?</vt:lpstr>
      <vt:lpstr>Slayt 8</vt:lpstr>
      <vt:lpstr>Slayt 9</vt:lpstr>
      <vt:lpstr>Slayt 10</vt:lpstr>
      <vt:lpstr>Ovarian endometrioma formasyonu</vt:lpstr>
      <vt:lpstr>Ovarian endometrioma formasyonu?</vt:lpstr>
      <vt:lpstr>Slayt 13</vt:lpstr>
      <vt:lpstr>Adölesanda  Ovarian endometrioma formasyonu</vt:lpstr>
      <vt:lpstr>Slayt 15</vt:lpstr>
      <vt:lpstr>Slayt 16</vt:lpstr>
      <vt:lpstr>Slayt 17</vt:lpstr>
      <vt:lpstr>Slayt 18</vt:lpstr>
      <vt:lpstr>Endometrioma</vt:lpstr>
      <vt:lpstr>Slayt 20</vt:lpstr>
      <vt:lpstr>Endometrioma</vt:lpstr>
      <vt:lpstr>Adölesan Endometrioziste Evre?</vt:lpstr>
      <vt:lpstr>İleri evre adölesan endometrioz olgularında endometrioma sıklığı</vt:lpstr>
      <vt:lpstr>Risk Faktörleri</vt:lpstr>
      <vt:lpstr>Endometriozun doğal seyri?</vt:lpstr>
      <vt:lpstr>Tanı gecikmesi</vt:lpstr>
      <vt:lpstr>Tanı yöntemleri</vt:lpstr>
      <vt:lpstr>Ultrasonografi</vt:lpstr>
      <vt:lpstr>MRI</vt:lpstr>
      <vt:lpstr>Adölesan endometrioma olgularında tedavi</vt:lpstr>
      <vt:lpstr>Adölesan endometriomada cerrahi??</vt:lpstr>
      <vt:lpstr>Adölesan endometriomada cerrahi??</vt:lpstr>
      <vt:lpstr>Adölesan endometrioma olgularında tedavi</vt:lpstr>
      <vt:lpstr>Adölesan endometrioma olgularında tedavi</vt:lpstr>
      <vt:lpstr>Adölesan endometrioma NSAİİ/KOK</vt:lpstr>
      <vt:lpstr>Adölesan endometrioma Progestinler</vt:lpstr>
      <vt:lpstr>Adölesan endometrioma GnRH-a</vt:lpstr>
      <vt:lpstr>Medikal Tedavide Yeni Ufuklar??</vt:lpstr>
      <vt:lpstr>Adölesan endometriomada cerrahi??</vt:lpstr>
      <vt:lpstr>Adölesan endometriomada cerrahi??</vt:lpstr>
      <vt:lpstr>Slayt 41</vt:lpstr>
      <vt:lpstr>Adölesan endometriomada cerrahi??</vt:lpstr>
      <vt:lpstr>Adölseanlarda re-laparoskopi gereksinimi</vt:lpstr>
      <vt:lpstr>Adölesan endometrioz/endometrioma olgularında tedavi önerisi</vt:lpstr>
      <vt:lpstr>Slayt 45</vt:lpstr>
      <vt:lpstr>Slayt 46</vt:lpstr>
      <vt:lpstr>Slayt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Adölesanda Endometriomaya Yaklaşım</dc:title>
  <dc:creator>umitinceboz</dc:creator>
  <cp:lastModifiedBy>Your User Name</cp:lastModifiedBy>
  <cp:revision>143</cp:revision>
  <dcterms:created xsi:type="dcterms:W3CDTF">2018-03-19T09:05:27Z</dcterms:created>
  <dcterms:modified xsi:type="dcterms:W3CDTF">2001-12-31T23:08:09Z</dcterms:modified>
</cp:coreProperties>
</file>